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47"/>
  </p:notesMasterIdLst>
  <p:sldIdLst>
    <p:sldId id="256" r:id="rId5"/>
    <p:sldId id="274" r:id="rId6"/>
    <p:sldId id="265" r:id="rId7"/>
    <p:sldId id="275" r:id="rId8"/>
    <p:sldId id="337" r:id="rId9"/>
    <p:sldId id="258" r:id="rId10"/>
    <p:sldId id="276" r:id="rId11"/>
    <p:sldId id="322" r:id="rId12"/>
    <p:sldId id="306" r:id="rId13"/>
    <p:sldId id="284" r:id="rId14"/>
    <p:sldId id="285" r:id="rId15"/>
    <p:sldId id="286" r:id="rId16"/>
    <p:sldId id="287" r:id="rId17"/>
    <p:sldId id="309" r:id="rId18"/>
    <p:sldId id="288" r:id="rId19"/>
    <p:sldId id="289" r:id="rId20"/>
    <p:sldId id="290" r:id="rId21"/>
    <p:sldId id="310" r:id="rId22"/>
    <p:sldId id="277" r:id="rId23"/>
    <p:sldId id="283" r:id="rId24"/>
    <p:sldId id="317" r:id="rId25"/>
    <p:sldId id="323" r:id="rId26"/>
    <p:sldId id="311" r:id="rId27"/>
    <p:sldId id="291" r:id="rId28"/>
    <p:sldId id="292" r:id="rId29"/>
    <p:sldId id="318" r:id="rId30"/>
    <p:sldId id="321" r:id="rId31"/>
    <p:sldId id="293" r:id="rId32"/>
    <p:sldId id="312" r:id="rId33"/>
    <p:sldId id="294" r:id="rId34"/>
    <p:sldId id="315" r:id="rId35"/>
    <p:sldId id="296" r:id="rId36"/>
    <p:sldId id="297" r:id="rId37"/>
    <p:sldId id="313" r:id="rId38"/>
    <p:sldId id="314" r:id="rId39"/>
    <p:sldId id="299" r:id="rId40"/>
    <p:sldId id="316" r:id="rId41"/>
    <p:sldId id="302" r:id="rId42"/>
    <p:sldId id="303" r:id="rId43"/>
    <p:sldId id="304" r:id="rId44"/>
    <p:sldId id="320" r:id="rId45"/>
    <p:sldId id="335" r:id="rId46"/>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825C562-226B-E53B-68C0-B4A84E4991DC}" name="Clarissa Green" initials="CG" userId="S::Clarissa@feedoc.org::60ed2c2e-da74-43f8-948b-a1bcd11a1ca0" providerId="AD"/>
  <p188:author id="{0D56017F-CFC1-B5B8-8D71-3BEF24DAA1DB}" name="Jackie Ledezma" initials="JL" userId="S::Jackie@feedoc.org::5605bcff-7bba-485d-82c5-901892510a22" providerId="AD"/>
  <p188:author id="{589F34C4-78E1-D6C9-5B04-E7F9B8EF7499}" name="Carolina Cruz" initials="CC" userId="S::Carolina@feedoc.org::d6a4f004-80eb-44ac-ac28-7ec337997fbb" providerId="AD"/>
  <p188:author id="{DD3AD7D6-7CB8-B400-BD37-002CAD555A4A}" name="Ellie Dinh" initials="ED" userId="S::ellie@feedoc.org::33fc096e-047c-41e4-8c83-d8b4c75ab3f3" providerId="AD"/>
  <p188:author id="{390523F7-E293-ABC6-E1A9-F6A01240BD0D}" name="Melanie Aparicio" initials="MA" userId="S::Melanie@feedoc.org::1c3690e4-ddaa-4ce2-b46a-2114c2b8930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E5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29" autoAdjust="0"/>
    <p:restoredTop sz="72321" autoAdjust="0"/>
  </p:normalViewPr>
  <p:slideViewPr>
    <p:cSldViewPr snapToGrid="0">
      <p:cViewPr varScale="1">
        <p:scale>
          <a:sx n="77" d="100"/>
          <a:sy n="77" d="100"/>
        </p:scale>
        <p:origin x="1314" y="84"/>
      </p:cViewPr>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83" d="100"/>
          <a:sy n="83" d="100"/>
        </p:scale>
        <p:origin x="387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78" tIns="46239" rIns="92478" bIns="46239"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78" tIns="46239" rIns="92478" bIns="46239" rtlCol="0"/>
          <a:lstStyle>
            <a:lvl1pPr algn="r">
              <a:defRPr sz="1200"/>
            </a:lvl1pPr>
          </a:lstStyle>
          <a:p>
            <a:fld id="{BE34B08B-873E-417F-BC6E-FD07BFA11C87}" type="datetimeFigureOut">
              <a:rPr lang="en-US" smtClean="0"/>
              <a:t>9/29/2026</a:t>
            </a:fld>
            <a:endParaRPr lang="en-US"/>
          </a:p>
        </p:txBody>
      </p:sp>
      <p:sp>
        <p:nvSpPr>
          <p:cNvPr id="4" name="Slide Image Placeholder 3"/>
          <p:cNvSpPr>
            <a:spLocks noGrp="1" noRot="1" noChangeAspect="1"/>
          </p:cNvSpPr>
          <p:nvPr>
            <p:ph type="sldImg" idx="2"/>
          </p:nvPr>
        </p:nvSpPr>
        <p:spPr>
          <a:xfrm>
            <a:off x="704850" y="1154113"/>
            <a:ext cx="5540375" cy="3117850"/>
          </a:xfrm>
          <a:prstGeom prst="rect">
            <a:avLst/>
          </a:prstGeom>
          <a:noFill/>
          <a:ln w="12700">
            <a:solidFill>
              <a:prstClr val="black"/>
            </a:solidFill>
          </a:ln>
        </p:spPr>
        <p:txBody>
          <a:bodyPr vert="horz" lIns="92478" tIns="46239" rIns="92478" bIns="46239"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78" tIns="46239" rIns="92478" bIns="4623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78" tIns="46239" rIns="92478" bIns="46239"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78" tIns="46239" rIns="92478" bIns="46239" rtlCol="0" anchor="b"/>
          <a:lstStyle>
            <a:lvl1pPr algn="r">
              <a:defRPr sz="1200"/>
            </a:lvl1pPr>
          </a:lstStyle>
          <a:p>
            <a:fld id="{2B65F333-6230-4EF7-ABAF-57EE86318E7D}" type="slidenum">
              <a:rPr lang="en-US" smtClean="0"/>
              <a:t>‹#›</a:t>
            </a:fld>
            <a:endParaRPr lang="en-US"/>
          </a:p>
        </p:txBody>
      </p:sp>
    </p:spTree>
    <p:extLst>
      <p:ext uri="{BB962C8B-B14F-4D97-AF65-F5344CB8AC3E}">
        <p14:creationId xmlns:p14="http://schemas.microsoft.com/office/powerpoint/2010/main" val="2040404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65F333-6230-4EF7-ABAF-57EE86318E7D}" type="slidenum">
              <a:rPr lang="en-US" smtClean="0"/>
              <a:t>1</a:t>
            </a:fld>
            <a:endParaRPr lang="en-US"/>
          </a:p>
        </p:txBody>
      </p:sp>
    </p:spTree>
    <p:extLst>
      <p:ext uri="{BB962C8B-B14F-4D97-AF65-F5344CB8AC3E}">
        <p14:creationId xmlns:p14="http://schemas.microsoft.com/office/powerpoint/2010/main" val="2238511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DFA366-5DDB-414E-BEEC-62888F307F71}" type="slidenum">
              <a:rPr lang="en-US" smtClean="0"/>
              <a:t>2</a:t>
            </a:fld>
            <a:endParaRPr lang="en-US"/>
          </a:p>
        </p:txBody>
      </p:sp>
    </p:spTree>
    <p:extLst>
      <p:ext uri="{BB962C8B-B14F-4D97-AF65-F5344CB8AC3E}">
        <p14:creationId xmlns:p14="http://schemas.microsoft.com/office/powerpoint/2010/main" val="2128074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DFA366-5DDB-414E-BEEC-62888F307F71}" type="slidenum">
              <a:rPr lang="en-US" smtClean="0"/>
              <a:t>3</a:t>
            </a:fld>
            <a:endParaRPr lang="en-US"/>
          </a:p>
        </p:txBody>
      </p:sp>
    </p:spTree>
    <p:extLst>
      <p:ext uri="{BB962C8B-B14F-4D97-AF65-F5344CB8AC3E}">
        <p14:creationId xmlns:p14="http://schemas.microsoft.com/office/powerpoint/2010/main" val="872763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88C24-55DE-0C48-AA17-E3EA08891D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9E7F13-41B2-3547-B706-F5099E88BC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2B8A2B-0188-6680-4DF0-0480DED21E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7EEAC0-4405-3452-A2AA-5808434BD33C}"/>
              </a:ext>
            </a:extLst>
          </p:cNvPr>
          <p:cNvSpPr>
            <a:spLocks noGrp="1"/>
          </p:cNvSpPr>
          <p:nvPr>
            <p:ph type="sldNum" sz="quarter" idx="5"/>
          </p:nvPr>
        </p:nvSpPr>
        <p:spPr/>
        <p:txBody>
          <a:bodyPr/>
          <a:lstStyle/>
          <a:p>
            <a:fld id="{B6DFA366-5DDB-414E-BEEC-62888F307F71}" type="slidenum">
              <a:rPr lang="en-US" smtClean="0"/>
              <a:t>4</a:t>
            </a:fld>
            <a:endParaRPr lang="en-US"/>
          </a:p>
        </p:txBody>
      </p:sp>
    </p:spTree>
    <p:extLst>
      <p:ext uri="{BB962C8B-B14F-4D97-AF65-F5344CB8AC3E}">
        <p14:creationId xmlns:p14="http://schemas.microsoft.com/office/powerpoint/2010/main" val="3469360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70F3F-98C4-85AB-2C56-B7A2AD392C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C4693C-CA39-7860-4A62-F524C69E0E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31F2C5-67DF-C47B-6D3B-FF8AFA7BE69D}"/>
              </a:ext>
            </a:extLst>
          </p:cNvPr>
          <p:cNvSpPr>
            <a:spLocks noGrp="1"/>
          </p:cNvSpPr>
          <p:nvPr>
            <p:ph type="body" idx="1"/>
          </p:nvPr>
        </p:nvSpPr>
        <p:spPr/>
        <p:txBody>
          <a:bodyPr/>
          <a:lstStyle/>
          <a:p>
            <a:pPr marL="0" indent="0">
              <a:buFontTx/>
              <a:buNone/>
            </a:pPr>
            <a:endParaRPr lang="en-US" dirty="0"/>
          </a:p>
        </p:txBody>
      </p:sp>
      <p:sp>
        <p:nvSpPr>
          <p:cNvPr id="4" name="Slide Number Placeholder 3">
            <a:extLst>
              <a:ext uri="{FF2B5EF4-FFF2-40B4-BE49-F238E27FC236}">
                <a16:creationId xmlns:a16="http://schemas.microsoft.com/office/drawing/2014/main" id="{1420D5BD-D9C2-C4DD-DF8D-861C625A003D}"/>
              </a:ext>
            </a:extLst>
          </p:cNvPr>
          <p:cNvSpPr>
            <a:spLocks noGrp="1"/>
          </p:cNvSpPr>
          <p:nvPr>
            <p:ph type="sldNum" sz="quarter" idx="5"/>
          </p:nvPr>
        </p:nvSpPr>
        <p:spPr/>
        <p:txBody>
          <a:bodyPr/>
          <a:lstStyle/>
          <a:p>
            <a:fld id="{2B65F333-6230-4EF7-ABAF-57EE86318E7D}" type="slidenum">
              <a:rPr lang="en-US" smtClean="0"/>
              <a:t>5</a:t>
            </a:fld>
            <a:endParaRPr lang="en-US"/>
          </a:p>
        </p:txBody>
      </p:sp>
    </p:spTree>
    <p:extLst>
      <p:ext uri="{BB962C8B-B14F-4D97-AF65-F5344CB8AC3E}">
        <p14:creationId xmlns:p14="http://schemas.microsoft.com/office/powerpoint/2010/main" val="3323771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65F333-6230-4EF7-ABAF-57EE86318E7D}" type="slidenum">
              <a:rPr lang="en-US" smtClean="0"/>
              <a:t>6</a:t>
            </a:fld>
            <a:endParaRPr lang="en-US"/>
          </a:p>
        </p:txBody>
      </p:sp>
    </p:spTree>
    <p:extLst>
      <p:ext uri="{BB962C8B-B14F-4D97-AF65-F5344CB8AC3E}">
        <p14:creationId xmlns:p14="http://schemas.microsoft.com/office/powerpoint/2010/main" val="2003318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30D20-C49C-30F2-092A-62E282775D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C387BF-EEE8-BDFE-5A4B-7E183EA9EE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7513F6-7801-3A09-C890-3726CE4F46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C88D8F-308F-3E36-DBB4-95D56B496263}"/>
              </a:ext>
            </a:extLst>
          </p:cNvPr>
          <p:cNvSpPr>
            <a:spLocks noGrp="1"/>
          </p:cNvSpPr>
          <p:nvPr>
            <p:ph type="sldNum" sz="quarter" idx="5"/>
          </p:nvPr>
        </p:nvSpPr>
        <p:spPr/>
        <p:txBody>
          <a:bodyPr/>
          <a:lstStyle/>
          <a:p>
            <a:fld id="{2B65F333-6230-4EF7-ABAF-57EE86318E7D}" type="slidenum">
              <a:rPr lang="en-US" smtClean="0"/>
              <a:t>7</a:t>
            </a:fld>
            <a:endParaRPr lang="en-US"/>
          </a:p>
        </p:txBody>
      </p:sp>
    </p:spTree>
    <p:extLst>
      <p:ext uri="{BB962C8B-B14F-4D97-AF65-F5344CB8AC3E}">
        <p14:creationId xmlns:p14="http://schemas.microsoft.com/office/powerpoint/2010/main" val="4231077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0A1F1-0EF8-916F-14C1-B391C08BF9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F67301-CD3F-6FBC-7144-7E673695FF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583B7E-6823-9C67-AD3B-E689E9E69AE7}"/>
              </a:ext>
            </a:extLst>
          </p:cNvPr>
          <p:cNvSpPr>
            <a:spLocks noGrp="1"/>
          </p:cNvSpPr>
          <p:nvPr>
            <p:ph type="body" idx="1"/>
          </p:nvPr>
        </p:nvSpPr>
        <p:spPr/>
        <p:txBody>
          <a:bodyPr/>
          <a:lstStyle/>
          <a:p>
            <a:pPr marL="448879" lvl="1"/>
            <a:endParaRPr lang="en-US" dirty="0"/>
          </a:p>
        </p:txBody>
      </p:sp>
      <p:sp>
        <p:nvSpPr>
          <p:cNvPr id="4" name="Slide Number Placeholder 3">
            <a:extLst>
              <a:ext uri="{FF2B5EF4-FFF2-40B4-BE49-F238E27FC236}">
                <a16:creationId xmlns:a16="http://schemas.microsoft.com/office/drawing/2014/main" id="{0EF285CD-66D2-806A-E77F-FA2A610258A6}"/>
              </a:ext>
            </a:extLst>
          </p:cNvPr>
          <p:cNvSpPr>
            <a:spLocks noGrp="1"/>
          </p:cNvSpPr>
          <p:nvPr>
            <p:ph type="sldNum" sz="quarter" idx="5"/>
          </p:nvPr>
        </p:nvSpPr>
        <p:spPr/>
        <p:txBody>
          <a:bodyPr/>
          <a:lstStyle/>
          <a:p>
            <a:fld id="{2B65F333-6230-4EF7-ABAF-57EE86318E7D}" type="slidenum">
              <a:rPr lang="en-US" smtClean="0"/>
              <a:t>8</a:t>
            </a:fld>
            <a:endParaRPr lang="en-US"/>
          </a:p>
        </p:txBody>
      </p:sp>
    </p:spTree>
    <p:extLst>
      <p:ext uri="{BB962C8B-B14F-4D97-AF65-F5344CB8AC3E}">
        <p14:creationId xmlns:p14="http://schemas.microsoft.com/office/powerpoint/2010/main" val="1075714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B60B9-76DD-7EFB-60A2-D0FF34B514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F06D6D-584A-7B20-9428-CC39760D4B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A65CB7-DEDF-B882-54B8-FC0C8AFCB9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41BAD84-915B-9896-96E6-1773A7E47CE9}"/>
              </a:ext>
            </a:extLst>
          </p:cNvPr>
          <p:cNvSpPr>
            <a:spLocks noGrp="1"/>
          </p:cNvSpPr>
          <p:nvPr>
            <p:ph type="sldNum" sz="quarter" idx="5"/>
          </p:nvPr>
        </p:nvSpPr>
        <p:spPr/>
        <p:txBody>
          <a:bodyPr/>
          <a:lstStyle/>
          <a:p>
            <a:fld id="{B6DFA366-5DDB-414E-BEEC-62888F307F71}" type="slidenum">
              <a:rPr lang="en-US" smtClean="0"/>
              <a:t>9</a:t>
            </a:fld>
            <a:endParaRPr lang="en-US"/>
          </a:p>
        </p:txBody>
      </p:sp>
    </p:spTree>
    <p:extLst>
      <p:ext uri="{BB962C8B-B14F-4D97-AF65-F5344CB8AC3E}">
        <p14:creationId xmlns:p14="http://schemas.microsoft.com/office/powerpoint/2010/main" val="2604469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65F333-6230-4EF7-ABAF-57EE86318E7D}" type="slidenum">
              <a:rPr lang="en-US" smtClean="0"/>
              <a:t>10</a:t>
            </a:fld>
            <a:endParaRPr lang="en-US"/>
          </a:p>
        </p:txBody>
      </p:sp>
    </p:spTree>
    <p:extLst>
      <p:ext uri="{BB962C8B-B14F-4D97-AF65-F5344CB8AC3E}">
        <p14:creationId xmlns:p14="http://schemas.microsoft.com/office/powerpoint/2010/main" val="2003318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65F333-6230-4EF7-ABAF-57EE86318E7D}" type="slidenum">
              <a:rPr lang="en-US" smtClean="0"/>
              <a:t>11</a:t>
            </a:fld>
            <a:endParaRPr lang="en-US"/>
          </a:p>
        </p:txBody>
      </p:sp>
    </p:spTree>
    <p:extLst>
      <p:ext uri="{BB962C8B-B14F-4D97-AF65-F5344CB8AC3E}">
        <p14:creationId xmlns:p14="http://schemas.microsoft.com/office/powerpoint/2010/main" val="2003318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8330" indent="-168330">
              <a:buFontTx/>
              <a:buChar char="-"/>
            </a:pPr>
            <a:endParaRPr lang="en-US" dirty="0"/>
          </a:p>
        </p:txBody>
      </p:sp>
      <p:sp>
        <p:nvSpPr>
          <p:cNvPr id="4" name="Slide Number Placeholder 3"/>
          <p:cNvSpPr>
            <a:spLocks noGrp="1"/>
          </p:cNvSpPr>
          <p:nvPr>
            <p:ph type="sldNum" sz="quarter" idx="5"/>
          </p:nvPr>
        </p:nvSpPr>
        <p:spPr/>
        <p:txBody>
          <a:bodyPr/>
          <a:lstStyle/>
          <a:p>
            <a:fld id="{2B65F333-6230-4EF7-ABAF-57EE86318E7D}" type="slidenum">
              <a:rPr lang="en-US" smtClean="0"/>
              <a:t>12</a:t>
            </a:fld>
            <a:endParaRPr lang="en-US"/>
          </a:p>
        </p:txBody>
      </p:sp>
    </p:spTree>
    <p:extLst>
      <p:ext uri="{BB962C8B-B14F-4D97-AF65-F5344CB8AC3E}">
        <p14:creationId xmlns:p14="http://schemas.microsoft.com/office/powerpoint/2010/main" val="2003318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168330" indent="-168330">
              <a:buFontTx/>
              <a:buChar char="-"/>
            </a:pPr>
            <a:endParaRPr lang="en-US" dirty="0"/>
          </a:p>
        </p:txBody>
      </p:sp>
      <p:sp>
        <p:nvSpPr>
          <p:cNvPr id="4" name="Slide Number Placeholder 3"/>
          <p:cNvSpPr>
            <a:spLocks noGrp="1"/>
          </p:cNvSpPr>
          <p:nvPr>
            <p:ph type="sldNum" sz="quarter" idx="5"/>
          </p:nvPr>
        </p:nvSpPr>
        <p:spPr/>
        <p:txBody>
          <a:bodyPr/>
          <a:lstStyle/>
          <a:p>
            <a:fld id="{2B65F333-6230-4EF7-ABAF-57EE86318E7D}" type="slidenum">
              <a:rPr lang="en-US" smtClean="0"/>
              <a:t>13</a:t>
            </a:fld>
            <a:endParaRPr lang="en-US"/>
          </a:p>
        </p:txBody>
      </p:sp>
    </p:spTree>
    <p:extLst>
      <p:ext uri="{BB962C8B-B14F-4D97-AF65-F5344CB8AC3E}">
        <p14:creationId xmlns:p14="http://schemas.microsoft.com/office/powerpoint/2010/main" val="20033187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4AA0B-3BB4-FF33-AAA7-C11C5CFB91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ED0D9A-D87D-7C93-DDA3-AC25A275B1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4BC899-DADB-E6A8-E95C-5C2AA04A862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02CE13-32F2-C56D-5788-73375C51055B}"/>
              </a:ext>
            </a:extLst>
          </p:cNvPr>
          <p:cNvSpPr>
            <a:spLocks noGrp="1"/>
          </p:cNvSpPr>
          <p:nvPr>
            <p:ph type="sldNum" sz="quarter" idx="5"/>
          </p:nvPr>
        </p:nvSpPr>
        <p:spPr/>
        <p:txBody>
          <a:bodyPr/>
          <a:lstStyle/>
          <a:p>
            <a:fld id="{B6DFA366-5DDB-414E-BEEC-62888F307F71}" type="slidenum">
              <a:rPr lang="en-US" smtClean="0"/>
              <a:t>14</a:t>
            </a:fld>
            <a:endParaRPr lang="en-US"/>
          </a:p>
        </p:txBody>
      </p:sp>
    </p:spTree>
    <p:extLst>
      <p:ext uri="{BB962C8B-B14F-4D97-AF65-F5344CB8AC3E}">
        <p14:creationId xmlns:p14="http://schemas.microsoft.com/office/powerpoint/2010/main" val="24135640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48879" lvl="1"/>
            <a:endParaRPr lang="en-US" dirty="0"/>
          </a:p>
        </p:txBody>
      </p:sp>
      <p:sp>
        <p:nvSpPr>
          <p:cNvPr id="4" name="Slide Number Placeholder 3"/>
          <p:cNvSpPr>
            <a:spLocks noGrp="1"/>
          </p:cNvSpPr>
          <p:nvPr>
            <p:ph type="sldNum" sz="quarter" idx="5"/>
          </p:nvPr>
        </p:nvSpPr>
        <p:spPr/>
        <p:txBody>
          <a:bodyPr/>
          <a:lstStyle/>
          <a:p>
            <a:fld id="{2B65F333-6230-4EF7-ABAF-57EE86318E7D}" type="slidenum">
              <a:rPr lang="en-US" smtClean="0"/>
              <a:t>15</a:t>
            </a:fld>
            <a:endParaRPr lang="en-US"/>
          </a:p>
        </p:txBody>
      </p:sp>
    </p:spTree>
    <p:extLst>
      <p:ext uri="{BB962C8B-B14F-4D97-AF65-F5344CB8AC3E}">
        <p14:creationId xmlns:p14="http://schemas.microsoft.com/office/powerpoint/2010/main" val="20033187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65F333-6230-4EF7-ABAF-57EE86318E7D}" type="slidenum">
              <a:rPr lang="en-US" smtClean="0"/>
              <a:t>16</a:t>
            </a:fld>
            <a:endParaRPr lang="en-US"/>
          </a:p>
        </p:txBody>
      </p:sp>
    </p:spTree>
    <p:extLst>
      <p:ext uri="{BB962C8B-B14F-4D97-AF65-F5344CB8AC3E}">
        <p14:creationId xmlns:p14="http://schemas.microsoft.com/office/powerpoint/2010/main" val="20033187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8330" indent="-168330">
              <a:buFontTx/>
              <a:buChar char="-"/>
            </a:pPr>
            <a:endParaRPr lang="en-US" dirty="0"/>
          </a:p>
        </p:txBody>
      </p:sp>
      <p:sp>
        <p:nvSpPr>
          <p:cNvPr id="4" name="Slide Number Placeholder 3"/>
          <p:cNvSpPr>
            <a:spLocks noGrp="1"/>
          </p:cNvSpPr>
          <p:nvPr>
            <p:ph type="sldNum" sz="quarter" idx="5"/>
          </p:nvPr>
        </p:nvSpPr>
        <p:spPr/>
        <p:txBody>
          <a:bodyPr/>
          <a:lstStyle/>
          <a:p>
            <a:fld id="{2B65F333-6230-4EF7-ABAF-57EE86318E7D}" type="slidenum">
              <a:rPr lang="en-US" smtClean="0"/>
              <a:t>17</a:t>
            </a:fld>
            <a:endParaRPr lang="en-US"/>
          </a:p>
        </p:txBody>
      </p:sp>
    </p:spTree>
    <p:extLst>
      <p:ext uri="{BB962C8B-B14F-4D97-AF65-F5344CB8AC3E}">
        <p14:creationId xmlns:p14="http://schemas.microsoft.com/office/powerpoint/2010/main" val="20033187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F3A84-D5AF-AFD5-6284-4CD346C5DA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3BE388-53D0-D3C4-4F26-B32BD703B3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1D5615-F997-C6E5-A156-F0B11846E2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2004A4-51E3-F4E0-90F6-8BCE74FE4996}"/>
              </a:ext>
            </a:extLst>
          </p:cNvPr>
          <p:cNvSpPr>
            <a:spLocks noGrp="1"/>
          </p:cNvSpPr>
          <p:nvPr>
            <p:ph type="sldNum" sz="quarter" idx="5"/>
          </p:nvPr>
        </p:nvSpPr>
        <p:spPr/>
        <p:txBody>
          <a:bodyPr/>
          <a:lstStyle/>
          <a:p>
            <a:fld id="{B6DFA366-5DDB-414E-BEEC-62888F307F71}" type="slidenum">
              <a:rPr lang="en-US" smtClean="0"/>
              <a:t>18</a:t>
            </a:fld>
            <a:endParaRPr lang="en-US"/>
          </a:p>
        </p:txBody>
      </p:sp>
    </p:spTree>
    <p:extLst>
      <p:ext uri="{BB962C8B-B14F-4D97-AF65-F5344CB8AC3E}">
        <p14:creationId xmlns:p14="http://schemas.microsoft.com/office/powerpoint/2010/main" val="42409550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0A6A3-F4B3-963A-DF33-2DE40A209B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24F132-5AFB-B227-11FE-F1B62C4EE3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718937-B008-A9C5-2DA3-017B8EDD1D4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061C73-A4AC-3FBC-E78A-61336F4B1669}"/>
              </a:ext>
            </a:extLst>
          </p:cNvPr>
          <p:cNvSpPr>
            <a:spLocks noGrp="1"/>
          </p:cNvSpPr>
          <p:nvPr>
            <p:ph type="sldNum" sz="quarter" idx="5"/>
          </p:nvPr>
        </p:nvSpPr>
        <p:spPr/>
        <p:txBody>
          <a:bodyPr/>
          <a:lstStyle/>
          <a:p>
            <a:fld id="{2B65F333-6230-4EF7-ABAF-57EE86318E7D}" type="slidenum">
              <a:rPr lang="en-US" smtClean="0"/>
              <a:t>19</a:t>
            </a:fld>
            <a:endParaRPr lang="en-US"/>
          </a:p>
        </p:txBody>
      </p:sp>
    </p:spTree>
    <p:extLst>
      <p:ext uri="{BB962C8B-B14F-4D97-AF65-F5344CB8AC3E}">
        <p14:creationId xmlns:p14="http://schemas.microsoft.com/office/powerpoint/2010/main" val="1634403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65F333-6230-4EF7-ABAF-57EE86318E7D}" type="slidenum">
              <a:rPr lang="en-US" smtClean="0"/>
              <a:t>20</a:t>
            </a:fld>
            <a:endParaRPr lang="en-US"/>
          </a:p>
        </p:txBody>
      </p:sp>
    </p:spTree>
    <p:extLst>
      <p:ext uri="{BB962C8B-B14F-4D97-AF65-F5344CB8AC3E}">
        <p14:creationId xmlns:p14="http://schemas.microsoft.com/office/powerpoint/2010/main" val="20033187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84266-EF58-2558-3E34-6986155658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5A6FEB-95BA-D6CB-E87C-F610D26CA8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37F5EA-13B4-0D02-4304-0EC6F28FBB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81A636-1670-0B04-0539-BB766DF02E42}"/>
              </a:ext>
            </a:extLst>
          </p:cNvPr>
          <p:cNvSpPr>
            <a:spLocks noGrp="1"/>
          </p:cNvSpPr>
          <p:nvPr>
            <p:ph type="sldNum" sz="quarter" idx="5"/>
          </p:nvPr>
        </p:nvSpPr>
        <p:spPr/>
        <p:txBody>
          <a:bodyPr/>
          <a:lstStyle/>
          <a:p>
            <a:fld id="{2B65F333-6230-4EF7-ABAF-57EE86318E7D}" type="slidenum">
              <a:rPr lang="en-US" smtClean="0"/>
              <a:t>21</a:t>
            </a:fld>
            <a:endParaRPr lang="en-US"/>
          </a:p>
        </p:txBody>
      </p:sp>
    </p:spTree>
    <p:extLst>
      <p:ext uri="{BB962C8B-B14F-4D97-AF65-F5344CB8AC3E}">
        <p14:creationId xmlns:p14="http://schemas.microsoft.com/office/powerpoint/2010/main" val="18284706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1EDA2-E802-10F1-4F04-C1665C0E68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C212EB-A675-C2CA-2AFC-6991DB3A9E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5AE7D6-779F-8A1F-96A9-A18836C3CC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9D21CB-E88D-0F06-F5B1-A9671C812C2E}"/>
              </a:ext>
            </a:extLst>
          </p:cNvPr>
          <p:cNvSpPr>
            <a:spLocks noGrp="1"/>
          </p:cNvSpPr>
          <p:nvPr>
            <p:ph type="sldNum" sz="quarter" idx="5"/>
          </p:nvPr>
        </p:nvSpPr>
        <p:spPr/>
        <p:txBody>
          <a:bodyPr/>
          <a:lstStyle/>
          <a:p>
            <a:fld id="{2B65F333-6230-4EF7-ABAF-57EE86318E7D}" type="slidenum">
              <a:rPr lang="en-US" smtClean="0"/>
              <a:t>22</a:t>
            </a:fld>
            <a:endParaRPr lang="en-US"/>
          </a:p>
        </p:txBody>
      </p:sp>
    </p:spTree>
    <p:extLst>
      <p:ext uri="{BB962C8B-B14F-4D97-AF65-F5344CB8AC3E}">
        <p14:creationId xmlns:p14="http://schemas.microsoft.com/office/powerpoint/2010/main" val="25182231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52A90-7DB8-D82F-DC55-43C1F0DC69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34850B-A8F4-EB6D-D994-99B19D6D2C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CFDC1E-C64E-30F8-66A2-4FB40643E5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23418C-AF73-D50F-A0FF-931259278B3E}"/>
              </a:ext>
            </a:extLst>
          </p:cNvPr>
          <p:cNvSpPr>
            <a:spLocks noGrp="1"/>
          </p:cNvSpPr>
          <p:nvPr>
            <p:ph type="sldNum" sz="quarter" idx="5"/>
          </p:nvPr>
        </p:nvSpPr>
        <p:spPr/>
        <p:txBody>
          <a:bodyPr/>
          <a:lstStyle/>
          <a:p>
            <a:fld id="{B6DFA366-5DDB-414E-BEEC-62888F307F71}" type="slidenum">
              <a:rPr lang="en-US" smtClean="0"/>
              <a:t>23</a:t>
            </a:fld>
            <a:endParaRPr lang="en-US"/>
          </a:p>
        </p:txBody>
      </p:sp>
    </p:spTree>
    <p:extLst>
      <p:ext uri="{BB962C8B-B14F-4D97-AF65-F5344CB8AC3E}">
        <p14:creationId xmlns:p14="http://schemas.microsoft.com/office/powerpoint/2010/main" val="42104266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65F333-6230-4EF7-ABAF-57EE86318E7D}" type="slidenum">
              <a:rPr lang="en-US" smtClean="0"/>
              <a:t>24</a:t>
            </a:fld>
            <a:endParaRPr lang="en-US"/>
          </a:p>
        </p:txBody>
      </p:sp>
    </p:spTree>
    <p:extLst>
      <p:ext uri="{BB962C8B-B14F-4D97-AF65-F5344CB8AC3E}">
        <p14:creationId xmlns:p14="http://schemas.microsoft.com/office/powerpoint/2010/main" val="20033187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8330" indent="-168330">
              <a:buFontTx/>
              <a:buChar char="-"/>
            </a:pPr>
            <a:endParaRPr lang="en-US" dirty="0"/>
          </a:p>
        </p:txBody>
      </p:sp>
      <p:sp>
        <p:nvSpPr>
          <p:cNvPr id="4" name="Slide Number Placeholder 3"/>
          <p:cNvSpPr>
            <a:spLocks noGrp="1"/>
          </p:cNvSpPr>
          <p:nvPr>
            <p:ph type="sldNum" sz="quarter" idx="5"/>
          </p:nvPr>
        </p:nvSpPr>
        <p:spPr/>
        <p:txBody>
          <a:bodyPr/>
          <a:lstStyle/>
          <a:p>
            <a:fld id="{2B65F333-6230-4EF7-ABAF-57EE86318E7D}" type="slidenum">
              <a:rPr lang="en-US" smtClean="0"/>
              <a:t>25</a:t>
            </a:fld>
            <a:endParaRPr lang="en-US"/>
          </a:p>
        </p:txBody>
      </p:sp>
    </p:spTree>
    <p:extLst>
      <p:ext uri="{BB962C8B-B14F-4D97-AF65-F5344CB8AC3E}">
        <p14:creationId xmlns:p14="http://schemas.microsoft.com/office/powerpoint/2010/main" val="20033187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65C0B-B184-C9B1-3633-F1A08B5390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CD6B6E-AE15-B487-1959-990BE508C3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783D38-3D72-B53E-A31E-40EF09608A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B546F0-9219-2EA8-7ACA-B91347DB3E5B}"/>
              </a:ext>
            </a:extLst>
          </p:cNvPr>
          <p:cNvSpPr>
            <a:spLocks noGrp="1"/>
          </p:cNvSpPr>
          <p:nvPr>
            <p:ph type="sldNum" sz="quarter" idx="5"/>
          </p:nvPr>
        </p:nvSpPr>
        <p:spPr/>
        <p:txBody>
          <a:bodyPr/>
          <a:lstStyle/>
          <a:p>
            <a:fld id="{2B65F333-6230-4EF7-ABAF-57EE86318E7D}" type="slidenum">
              <a:rPr lang="en-US" smtClean="0"/>
              <a:t>26</a:t>
            </a:fld>
            <a:endParaRPr lang="en-US"/>
          </a:p>
        </p:txBody>
      </p:sp>
    </p:spTree>
    <p:extLst>
      <p:ext uri="{BB962C8B-B14F-4D97-AF65-F5344CB8AC3E}">
        <p14:creationId xmlns:p14="http://schemas.microsoft.com/office/powerpoint/2010/main" val="31230687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8E0A5-0319-7525-6869-C23A90A578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C64656-8C01-3EE0-2F62-0559F5D60B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670A9E-F7C0-1D40-92BC-DBF2A40EC7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FEC710-DA28-4D73-6B08-0630303C7522}"/>
              </a:ext>
            </a:extLst>
          </p:cNvPr>
          <p:cNvSpPr>
            <a:spLocks noGrp="1"/>
          </p:cNvSpPr>
          <p:nvPr>
            <p:ph type="sldNum" sz="quarter" idx="5"/>
          </p:nvPr>
        </p:nvSpPr>
        <p:spPr/>
        <p:txBody>
          <a:bodyPr/>
          <a:lstStyle/>
          <a:p>
            <a:fld id="{2B65F333-6230-4EF7-ABAF-57EE86318E7D}" type="slidenum">
              <a:rPr lang="en-US" smtClean="0"/>
              <a:t>27</a:t>
            </a:fld>
            <a:endParaRPr lang="en-US"/>
          </a:p>
        </p:txBody>
      </p:sp>
    </p:spTree>
    <p:extLst>
      <p:ext uri="{BB962C8B-B14F-4D97-AF65-F5344CB8AC3E}">
        <p14:creationId xmlns:p14="http://schemas.microsoft.com/office/powerpoint/2010/main" val="5383201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48879" lvl="1"/>
            <a:endParaRPr lang="en-US" dirty="0">
              <a:solidFill>
                <a:srgbClr val="FF0000"/>
              </a:solidFill>
            </a:endParaRPr>
          </a:p>
        </p:txBody>
      </p:sp>
      <p:sp>
        <p:nvSpPr>
          <p:cNvPr id="4" name="Slide Number Placeholder 3"/>
          <p:cNvSpPr>
            <a:spLocks noGrp="1"/>
          </p:cNvSpPr>
          <p:nvPr>
            <p:ph type="sldNum" sz="quarter" idx="5"/>
          </p:nvPr>
        </p:nvSpPr>
        <p:spPr/>
        <p:txBody>
          <a:bodyPr/>
          <a:lstStyle/>
          <a:p>
            <a:fld id="{2B65F333-6230-4EF7-ABAF-57EE86318E7D}" type="slidenum">
              <a:rPr lang="en-US" smtClean="0"/>
              <a:t>28</a:t>
            </a:fld>
            <a:endParaRPr lang="en-US"/>
          </a:p>
        </p:txBody>
      </p:sp>
    </p:spTree>
    <p:extLst>
      <p:ext uri="{BB962C8B-B14F-4D97-AF65-F5344CB8AC3E}">
        <p14:creationId xmlns:p14="http://schemas.microsoft.com/office/powerpoint/2010/main" val="20033187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E08D4-9115-C0D0-3132-A0738B9574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F86D2D-6480-D83E-F678-4D4031EE3A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6E6CAA-D6E5-B210-E56C-91FF83B5D3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754327-EC48-18FA-48E5-162DA7A03DCD}"/>
              </a:ext>
            </a:extLst>
          </p:cNvPr>
          <p:cNvSpPr>
            <a:spLocks noGrp="1"/>
          </p:cNvSpPr>
          <p:nvPr>
            <p:ph type="sldNum" sz="quarter" idx="5"/>
          </p:nvPr>
        </p:nvSpPr>
        <p:spPr/>
        <p:txBody>
          <a:bodyPr/>
          <a:lstStyle/>
          <a:p>
            <a:fld id="{B6DFA366-5DDB-414E-BEEC-62888F307F71}" type="slidenum">
              <a:rPr lang="en-US" smtClean="0"/>
              <a:t>29</a:t>
            </a:fld>
            <a:endParaRPr lang="en-US"/>
          </a:p>
        </p:txBody>
      </p:sp>
    </p:spTree>
    <p:extLst>
      <p:ext uri="{BB962C8B-B14F-4D97-AF65-F5344CB8AC3E}">
        <p14:creationId xmlns:p14="http://schemas.microsoft.com/office/powerpoint/2010/main" val="20169471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65F333-6230-4EF7-ABAF-57EE86318E7D}" type="slidenum">
              <a:rPr lang="en-US" smtClean="0"/>
              <a:t>30</a:t>
            </a:fld>
            <a:endParaRPr lang="en-US"/>
          </a:p>
        </p:txBody>
      </p:sp>
    </p:spTree>
    <p:extLst>
      <p:ext uri="{BB962C8B-B14F-4D97-AF65-F5344CB8AC3E}">
        <p14:creationId xmlns:p14="http://schemas.microsoft.com/office/powerpoint/2010/main" val="20033187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9BBA0-21EC-AA7E-5CE1-07F9AEFB67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BC53E8-1D0F-D4E8-0F03-24C6DE6377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22E56C-21C9-BA9F-A86E-708D8F963B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04BE6F-75E3-2412-406E-EFBACC7426B7}"/>
              </a:ext>
            </a:extLst>
          </p:cNvPr>
          <p:cNvSpPr>
            <a:spLocks noGrp="1"/>
          </p:cNvSpPr>
          <p:nvPr>
            <p:ph type="sldNum" sz="quarter" idx="5"/>
          </p:nvPr>
        </p:nvSpPr>
        <p:spPr/>
        <p:txBody>
          <a:bodyPr/>
          <a:lstStyle/>
          <a:p>
            <a:fld id="{2B65F333-6230-4EF7-ABAF-57EE86318E7D}" type="slidenum">
              <a:rPr lang="en-US" smtClean="0"/>
              <a:t>31</a:t>
            </a:fld>
            <a:endParaRPr lang="en-US"/>
          </a:p>
        </p:txBody>
      </p:sp>
    </p:spTree>
    <p:extLst>
      <p:ext uri="{BB962C8B-B14F-4D97-AF65-F5344CB8AC3E}">
        <p14:creationId xmlns:p14="http://schemas.microsoft.com/office/powerpoint/2010/main" val="13657446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65F333-6230-4EF7-ABAF-57EE86318E7D}" type="slidenum">
              <a:rPr lang="en-US" smtClean="0"/>
              <a:t>32</a:t>
            </a:fld>
            <a:endParaRPr lang="en-US"/>
          </a:p>
        </p:txBody>
      </p:sp>
    </p:spTree>
    <p:extLst>
      <p:ext uri="{BB962C8B-B14F-4D97-AF65-F5344CB8AC3E}">
        <p14:creationId xmlns:p14="http://schemas.microsoft.com/office/powerpoint/2010/main" val="20033187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65F333-6230-4EF7-ABAF-57EE86318E7D}" type="slidenum">
              <a:rPr lang="en-US" smtClean="0"/>
              <a:t>33</a:t>
            </a:fld>
            <a:endParaRPr lang="en-US"/>
          </a:p>
        </p:txBody>
      </p:sp>
    </p:spTree>
    <p:extLst>
      <p:ext uri="{BB962C8B-B14F-4D97-AF65-F5344CB8AC3E}">
        <p14:creationId xmlns:p14="http://schemas.microsoft.com/office/powerpoint/2010/main" val="20033187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CC7D1-AD9B-6DF6-F962-EC9C31B86B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9D54E3-DD37-7CD5-A8C7-65AB55F869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C4CC40-76AF-27FB-0CC7-8C4D09124F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CA45E7-7737-31A6-68BE-BC0B45E6008A}"/>
              </a:ext>
            </a:extLst>
          </p:cNvPr>
          <p:cNvSpPr>
            <a:spLocks noGrp="1"/>
          </p:cNvSpPr>
          <p:nvPr>
            <p:ph type="sldNum" sz="quarter" idx="5"/>
          </p:nvPr>
        </p:nvSpPr>
        <p:spPr/>
        <p:txBody>
          <a:bodyPr/>
          <a:lstStyle/>
          <a:p>
            <a:fld id="{2B65F333-6230-4EF7-ABAF-57EE86318E7D}" type="slidenum">
              <a:rPr lang="en-US" smtClean="0"/>
              <a:t>34</a:t>
            </a:fld>
            <a:endParaRPr lang="en-US"/>
          </a:p>
        </p:txBody>
      </p:sp>
    </p:spTree>
    <p:extLst>
      <p:ext uri="{BB962C8B-B14F-4D97-AF65-F5344CB8AC3E}">
        <p14:creationId xmlns:p14="http://schemas.microsoft.com/office/powerpoint/2010/main" val="2171680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1479B-93C0-DA8F-34C2-FC49DFE69D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552BB0-BE20-6A4E-574F-701478D25F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D9FF55-1903-5C66-88BB-F9105CE857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B2A540-6DC9-4E06-2005-2C8D0ABA350D}"/>
              </a:ext>
            </a:extLst>
          </p:cNvPr>
          <p:cNvSpPr>
            <a:spLocks noGrp="1"/>
          </p:cNvSpPr>
          <p:nvPr>
            <p:ph type="sldNum" sz="quarter" idx="5"/>
          </p:nvPr>
        </p:nvSpPr>
        <p:spPr/>
        <p:txBody>
          <a:bodyPr/>
          <a:lstStyle/>
          <a:p>
            <a:fld id="{2B65F333-6230-4EF7-ABAF-57EE86318E7D}" type="slidenum">
              <a:rPr lang="en-US" smtClean="0"/>
              <a:t>35</a:t>
            </a:fld>
            <a:endParaRPr lang="en-US"/>
          </a:p>
        </p:txBody>
      </p:sp>
    </p:spTree>
    <p:extLst>
      <p:ext uri="{BB962C8B-B14F-4D97-AF65-F5344CB8AC3E}">
        <p14:creationId xmlns:p14="http://schemas.microsoft.com/office/powerpoint/2010/main" val="17265469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65F333-6230-4EF7-ABAF-57EE86318E7D}" type="slidenum">
              <a:rPr lang="en-US" smtClean="0"/>
              <a:t>36</a:t>
            </a:fld>
            <a:endParaRPr lang="en-US"/>
          </a:p>
        </p:txBody>
      </p:sp>
    </p:spTree>
    <p:extLst>
      <p:ext uri="{BB962C8B-B14F-4D97-AF65-F5344CB8AC3E}">
        <p14:creationId xmlns:p14="http://schemas.microsoft.com/office/powerpoint/2010/main" val="20033187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11166-682D-73CD-2A00-0718B294FB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B0D6C6-3CF2-CC61-DC0E-A1383FE560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EED7E9-A749-4734-68FB-0E30FD44F0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290F35-A1CD-39AC-0F85-0025773DD934}"/>
              </a:ext>
            </a:extLst>
          </p:cNvPr>
          <p:cNvSpPr>
            <a:spLocks noGrp="1"/>
          </p:cNvSpPr>
          <p:nvPr>
            <p:ph type="sldNum" sz="quarter" idx="5"/>
          </p:nvPr>
        </p:nvSpPr>
        <p:spPr/>
        <p:txBody>
          <a:bodyPr/>
          <a:lstStyle/>
          <a:p>
            <a:fld id="{B6DFA366-5DDB-414E-BEEC-62888F307F71}" type="slidenum">
              <a:rPr lang="en-US" smtClean="0"/>
              <a:t>37</a:t>
            </a:fld>
            <a:endParaRPr lang="en-US"/>
          </a:p>
        </p:txBody>
      </p:sp>
    </p:spTree>
    <p:extLst>
      <p:ext uri="{BB962C8B-B14F-4D97-AF65-F5344CB8AC3E}">
        <p14:creationId xmlns:p14="http://schemas.microsoft.com/office/powerpoint/2010/main" val="12763908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65F333-6230-4EF7-ABAF-57EE86318E7D}" type="slidenum">
              <a:rPr lang="en-US" smtClean="0"/>
              <a:t>38</a:t>
            </a:fld>
            <a:endParaRPr lang="en-US"/>
          </a:p>
        </p:txBody>
      </p:sp>
    </p:spTree>
    <p:extLst>
      <p:ext uri="{BB962C8B-B14F-4D97-AF65-F5344CB8AC3E}">
        <p14:creationId xmlns:p14="http://schemas.microsoft.com/office/powerpoint/2010/main" val="20033187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65F333-6230-4EF7-ABAF-57EE86318E7D}" type="slidenum">
              <a:rPr lang="en-US" smtClean="0"/>
              <a:t>39</a:t>
            </a:fld>
            <a:endParaRPr lang="en-US"/>
          </a:p>
        </p:txBody>
      </p:sp>
    </p:spTree>
    <p:extLst>
      <p:ext uri="{BB962C8B-B14F-4D97-AF65-F5344CB8AC3E}">
        <p14:creationId xmlns:p14="http://schemas.microsoft.com/office/powerpoint/2010/main" val="20033187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65F333-6230-4EF7-ABAF-57EE86318E7D}" type="slidenum">
              <a:rPr lang="en-US" smtClean="0"/>
              <a:t>40</a:t>
            </a:fld>
            <a:endParaRPr lang="en-US"/>
          </a:p>
        </p:txBody>
      </p:sp>
    </p:spTree>
    <p:extLst>
      <p:ext uri="{BB962C8B-B14F-4D97-AF65-F5344CB8AC3E}">
        <p14:creationId xmlns:p14="http://schemas.microsoft.com/office/powerpoint/2010/main" val="20033187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65F333-6230-4EF7-ABAF-57EE86318E7D}" type="slidenum">
              <a:rPr lang="en-US" smtClean="0"/>
              <a:t>41</a:t>
            </a:fld>
            <a:endParaRPr lang="en-US"/>
          </a:p>
        </p:txBody>
      </p:sp>
    </p:spTree>
    <p:extLst>
      <p:ext uri="{BB962C8B-B14F-4D97-AF65-F5344CB8AC3E}">
        <p14:creationId xmlns:p14="http://schemas.microsoft.com/office/powerpoint/2010/main" val="34175497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A1C23-A013-BB43-7809-4C848EA45F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E47456-A2A9-DF84-8E0F-171786D1BA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68BAF1-C331-EC4D-8260-01284215DE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4199A40-372F-9E83-0BC3-BE1CE2C1D434}"/>
              </a:ext>
            </a:extLst>
          </p:cNvPr>
          <p:cNvSpPr>
            <a:spLocks noGrp="1"/>
          </p:cNvSpPr>
          <p:nvPr>
            <p:ph type="sldNum" sz="quarter" idx="5"/>
          </p:nvPr>
        </p:nvSpPr>
        <p:spPr/>
        <p:txBody>
          <a:bodyPr/>
          <a:lstStyle/>
          <a:p>
            <a:fld id="{2B65F333-6230-4EF7-ABAF-57EE86318E7D}" type="slidenum">
              <a:rPr lang="en-US" smtClean="0"/>
              <a:t>42</a:t>
            </a:fld>
            <a:endParaRPr lang="en-US"/>
          </a:p>
        </p:txBody>
      </p:sp>
    </p:spTree>
    <p:extLst>
      <p:ext uri="{BB962C8B-B14F-4D97-AF65-F5344CB8AC3E}">
        <p14:creationId xmlns:p14="http://schemas.microsoft.com/office/powerpoint/2010/main" val="1871904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D7DAE-FB87-70F1-BB06-B54B8CC3CC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656792E-CCE7-D621-13A5-174872DAD7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B4DD8F3-0147-9AC7-6CEB-17C85363B5BA}"/>
              </a:ext>
            </a:extLst>
          </p:cNvPr>
          <p:cNvSpPr>
            <a:spLocks noGrp="1"/>
          </p:cNvSpPr>
          <p:nvPr>
            <p:ph type="dt" sz="half" idx="10"/>
          </p:nvPr>
        </p:nvSpPr>
        <p:spPr/>
        <p:txBody>
          <a:bodyPr/>
          <a:lstStyle/>
          <a:p>
            <a:fld id="{0EB4649A-0CDA-49AA-ACCE-31C4E6B28807}" type="datetime1">
              <a:rPr lang="en-US" smtClean="0"/>
              <a:t>9/29/2026</a:t>
            </a:fld>
            <a:endParaRPr lang="en-US"/>
          </a:p>
        </p:txBody>
      </p:sp>
      <p:sp>
        <p:nvSpPr>
          <p:cNvPr id="5" name="Footer Placeholder 4">
            <a:extLst>
              <a:ext uri="{FF2B5EF4-FFF2-40B4-BE49-F238E27FC236}">
                <a16:creationId xmlns:a16="http://schemas.microsoft.com/office/drawing/2014/main" id="{0A9B1FAB-93B2-38EC-1004-28FBA9570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AD41EF-A553-ECC9-59B2-B6D89E48AA4D}"/>
              </a:ext>
            </a:extLst>
          </p:cNvPr>
          <p:cNvSpPr>
            <a:spLocks noGrp="1"/>
          </p:cNvSpPr>
          <p:nvPr>
            <p:ph type="sldNum" sz="quarter" idx="12"/>
          </p:nvPr>
        </p:nvSpPr>
        <p:spPr/>
        <p:txBody>
          <a:bodyPr/>
          <a:lstStyle/>
          <a:p>
            <a:fld id="{5C644756-65BC-431D-B46B-646001C398B9}" type="slidenum">
              <a:rPr lang="en-US" smtClean="0"/>
              <a:t>‹#›</a:t>
            </a:fld>
            <a:endParaRPr lang="en-US"/>
          </a:p>
        </p:txBody>
      </p:sp>
    </p:spTree>
    <p:extLst>
      <p:ext uri="{BB962C8B-B14F-4D97-AF65-F5344CB8AC3E}">
        <p14:creationId xmlns:p14="http://schemas.microsoft.com/office/powerpoint/2010/main" val="131954306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C74B3-5FE8-4621-693E-D6911DEAC3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4EC9AC-ADDB-F856-5BD7-E29DE936E8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C6BB35-2EA9-E2EE-203D-415F168F5E9D}"/>
              </a:ext>
            </a:extLst>
          </p:cNvPr>
          <p:cNvSpPr>
            <a:spLocks noGrp="1"/>
          </p:cNvSpPr>
          <p:nvPr>
            <p:ph type="dt" sz="half" idx="10"/>
          </p:nvPr>
        </p:nvSpPr>
        <p:spPr/>
        <p:txBody>
          <a:bodyPr/>
          <a:lstStyle/>
          <a:p>
            <a:fld id="{CAE29198-61D5-47FA-98FE-C5FF0766B69A}" type="datetime1">
              <a:rPr lang="en-US" smtClean="0"/>
              <a:t>9/29/2026</a:t>
            </a:fld>
            <a:endParaRPr lang="en-US"/>
          </a:p>
        </p:txBody>
      </p:sp>
      <p:sp>
        <p:nvSpPr>
          <p:cNvPr id="5" name="Footer Placeholder 4">
            <a:extLst>
              <a:ext uri="{FF2B5EF4-FFF2-40B4-BE49-F238E27FC236}">
                <a16:creationId xmlns:a16="http://schemas.microsoft.com/office/drawing/2014/main" id="{E05C4B68-3596-83EC-DDC8-8C7CED77E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EC76CB-0274-EB83-9D90-DADD0439A3A4}"/>
              </a:ext>
            </a:extLst>
          </p:cNvPr>
          <p:cNvSpPr>
            <a:spLocks noGrp="1"/>
          </p:cNvSpPr>
          <p:nvPr>
            <p:ph type="sldNum" sz="quarter" idx="12"/>
          </p:nvPr>
        </p:nvSpPr>
        <p:spPr>
          <a:xfrm>
            <a:off x="8610600" y="6356350"/>
            <a:ext cx="3387436" cy="365125"/>
          </a:xfrm>
        </p:spPr>
        <p:txBody>
          <a:bodyPr/>
          <a:lstStyle/>
          <a:p>
            <a:fld id="{5C644756-65BC-431D-B46B-646001C398B9}" type="slidenum">
              <a:rPr lang="en-US" smtClean="0"/>
              <a:t>‹#›</a:t>
            </a:fld>
            <a:endParaRPr lang="en-US"/>
          </a:p>
        </p:txBody>
      </p:sp>
    </p:spTree>
    <p:extLst>
      <p:ext uri="{BB962C8B-B14F-4D97-AF65-F5344CB8AC3E}">
        <p14:creationId xmlns:p14="http://schemas.microsoft.com/office/powerpoint/2010/main" val="6654288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23B7-EA0B-95AE-D9D5-B1BE88E00A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AD844B-5A0A-52A9-F911-87B9F43BF8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C07D7B-EAF2-4D2C-4A0E-F3CA08025D94}"/>
              </a:ext>
            </a:extLst>
          </p:cNvPr>
          <p:cNvSpPr>
            <a:spLocks noGrp="1"/>
          </p:cNvSpPr>
          <p:nvPr>
            <p:ph type="dt" sz="half" idx="10"/>
          </p:nvPr>
        </p:nvSpPr>
        <p:spPr/>
        <p:txBody>
          <a:bodyPr/>
          <a:lstStyle/>
          <a:p>
            <a:fld id="{9B2405F4-EC72-4224-8817-036ED14D6524}" type="datetime1">
              <a:rPr lang="en-US" smtClean="0"/>
              <a:t>9/29/2026</a:t>
            </a:fld>
            <a:endParaRPr lang="en-US"/>
          </a:p>
        </p:txBody>
      </p:sp>
      <p:sp>
        <p:nvSpPr>
          <p:cNvPr id="5" name="Footer Placeholder 4">
            <a:extLst>
              <a:ext uri="{FF2B5EF4-FFF2-40B4-BE49-F238E27FC236}">
                <a16:creationId xmlns:a16="http://schemas.microsoft.com/office/drawing/2014/main" id="{BC6E0B7D-4251-BB05-C67A-CB66940845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3F287E-834E-8DF8-BD8D-1D217DE215A5}"/>
              </a:ext>
            </a:extLst>
          </p:cNvPr>
          <p:cNvSpPr>
            <a:spLocks noGrp="1"/>
          </p:cNvSpPr>
          <p:nvPr>
            <p:ph type="sldNum" sz="quarter" idx="12"/>
          </p:nvPr>
        </p:nvSpPr>
        <p:spPr/>
        <p:txBody>
          <a:bodyPr/>
          <a:lstStyle/>
          <a:p>
            <a:fld id="{5C644756-65BC-431D-B46B-646001C398B9}" type="slidenum">
              <a:rPr lang="en-US" smtClean="0"/>
              <a:t>‹#›</a:t>
            </a:fld>
            <a:endParaRPr lang="en-US"/>
          </a:p>
        </p:txBody>
      </p:sp>
    </p:spTree>
    <p:extLst>
      <p:ext uri="{BB962C8B-B14F-4D97-AF65-F5344CB8AC3E}">
        <p14:creationId xmlns:p14="http://schemas.microsoft.com/office/powerpoint/2010/main" val="296318615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FB440-8062-C0A3-9B4A-FFBCEFAE96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A5113C-E814-2A3D-341D-AB1A4447B2D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9E75F97-461A-B849-C7C3-558E51873E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4CD711-1D19-2D7F-D56C-1A5506BA4902}"/>
              </a:ext>
            </a:extLst>
          </p:cNvPr>
          <p:cNvSpPr>
            <a:spLocks noGrp="1"/>
          </p:cNvSpPr>
          <p:nvPr>
            <p:ph type="dt" sz="half" idx="10"/>
          </p:nvPr>
        </p:nvSpPr>
        <p:spPr/>
        <p:txBody>
          <a:bodyPr/>
          <a:lstStyle/>
          <a:p>
            <a:fld id="{24C005F1-E96C-4277-85F0-487D941C36E9}" type="datetime1">
              <a:rPr lang="en-US" smtClean="0"/>
              <a:t>9/29/2026</a:t>
            </a:fld>
            <a:endParaRPr lang="en-US"/>
          </a:p>
        </p:txBody>
      </p:sp>
      <p:sp>
        <p:nvSpPr>
          <p:cNvPr id="6" name="Footer Placeholder 5">
            <a:extLst>
              <a:ext uri="{FF2B5EF4-FFF2-40B4-BE49-F238E27FC236}">
                <a16:creationId xmlns:a16="http://schemas.microsoft.com/office/drawing/2014/main" id="{31BFD902-DF07-EE4A-3236-6550BFD94C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6F1A86-B679-85C1-A7C0-4993E6B35439}"/>
              </a:ext>
            </a:extLst>
          </p:cNvPr>
          <p:cNvSpPr>
            <a:spLocks noGrp="1"/>
          </p:cNvSpPr>
          <p:nvPr>
            <p:ph type="sldNum" sz="quarter" idx="12"/>
          </p:nvPr>
        </p:nvSpPr>
        <p:spPr/>
        <p:txBody>
          <a:bodyPr/>
          <a:lstStyle/>
          <a:p>
            <a:fld id="{5C644756-65BC-431D-B46B-646001C398B9}" type="slidenum">
              <a:rPr lang="en-US" smtClean="0"/>
              <a:t>‹#›</a:t>
            </a:fld>
            <a:endParaRPr lang="en-US"/>
          </a:p>
        </p:txBody>
      </p:sp>
    </p:spTree>
    <p:extLst>
      <p:ext uri="{BB962C8B-B14F-4D97-AF65-F5344CB8AC3E}">
        <p14:creationId xmlns:p14="http://schemas.microsoft.com/office/powerpoint/2010/main" val="321478943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8698D-0CB3-42C5-FB25-70A9DE1D2F2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F86CC7-04B4-E599-CC5E-629524621B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20205E-F512-813B-2B74-B0E1D1E978E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FC8A3C2-DBCC-E747-0C7A-964A51A3A5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983DB7-C997-9441-DA22-5D59D859A5D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166737-8022-2545-97A1-9740642DB81F}"/>
              </a:ext>
            </a:extLst>
          </p:cNvPr>
          <p:cNvSpPr>
            <a:spLocks noGrp="1"/>
          </p:cNvSpPr>
          <p:nvPr>
            <p:ph type="dt" sz="half" idx="10"/>
          </p:nvPr>
        </p:nvSpPr>
        <p:spPr/>
        <p:txBody>
          <a:bodyPr/>
          <a:lstStyle/>
          <a:p>
            <a:fld id="{7A9AAC36-B744-4F2F-8BA1-83E334BD3CD8}" type="datetime1">
              <a:rPr lang="en-US" smtClean="0"/>
              <a:t>9/29/2026</a:t>
            </a:fld>
            <a:endParaRPr lang="en-US"/>
          </a:p>
        </p:txBody>
      </p:sp>
      <p:sp>
        <p:nvSpPr>
          <p:cNvPr id="8" name="Footer Placeholder 7">
            <a:extLst>
              <a:ext uri="{FF2B5EF4-FFF2-40B4-BE49-F238E27FC236}">
                <a16:creationId xmlns:a16="http://schemas.microsoft.com/office/drawing/2014/main" id="{DED0082E-F5E6-B07A-FFDB-C3EA3FA217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EF223FE-24B2-CE25-E6D0-018B15037604}"/>
              </a:ext>
            </a:extLst>
          </p:cNvPr>
          <p:cNvSpPr>
            <a:spLocks noGrp="1"/>
          </p:cNvSpPr>
          <p:nvPr>
            <p:ph type="sldNum" sz="quarter" idx="12"/>
          </p:nvPr>
        </p:nvSpPr>
        <p:spPr/>
        <p:txBody>
          <a:bodyPr/>
          <a:lstStyle/>
          <a:p>
            <a:fld id="{5C644756-65BC-431D-B46B-646001C398B9}" type="slidenum">
              <a:rPr lang="en-US" smtClean="0"/>
              <a:t>‹#›</a:t>
            </a:fld>
            <a:endParaRPr lang="en-US"/>
          </a:p>
        </p:txBody>
      </p:sp>
    </p:spTree>
    <p:extLst>
      <p:ext uri="{BB962C8B-B14F-4D97-AF65-F5344CB8AC3E}">
        <p14:creationId xmlns:p14="http://schemas.microsoft.com/office/powerpoint/2010/main" val="88455369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7D161-E38F-8873-7AD6-F2056AA908A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452A51D-AFDA-906A-006E-FF20AF92F5E0}"/>
              </a:ext>
            </a:extLst>
          </p:cNvPr>
          <p:cNvSpPr>
            <a:spLocks noGrp="1"/>
          </p:cNvSpPr>
          <p:nvPr>
            <p:ph type="dt" sz="half" idx="10"/>
          </p:nvPr>
        </p:nvSpPr>
        <p:spPr/>
        <p:txBody>
          <a:bodyPr/>
          <a:lstStyle/>
          <a:p>
            <a:fld id="{3A9A5F54-EB04-47BD-A374-19334CA7FC56}" type="datetime1">
              <a:rPr lang="en-US" smtClean="0"/>
              <a:t>9/29/2026</a:t>
            </a:fld>
            <a:endParaRPr lang="en-US"/>
          </a:p>
        </p:txBody>
      </p:sp>
      <p:sp>
        <p:nvSpPr>
          <p:cNvPr id="4" name="Footer Placeholder 3">
            <a:extLst>
              <a:ext uri="{FF2B5EF4-FFF2-40B4-BE49-F238E27FC236}">
                <a16:creationId xmlns:a16="http://schemas.microsoft.com/office/drawing/2014/main" id="{BCF86168-152F-9C0B-E004-EF186AC085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F078EED-9246-F0DF-AA6C-80C517606E4A}"/>
              </a:ext>
            </a:extLst>
          </p:cNvPr>
          <p:cNvSpPr>
            <a:spLocks noGrp="1"/>
          </p:cNvSpPr>
          <p:nvPr>
            <p:ph type="sldNum" sz="quarter" idx="12"/>
          </p:nvPr>
        </p:nvSpPr>
        <p:spPr/>
        <p:txBody>
          <a:bodyPr/>
          <a:lstStyle/>
          <a:p>
            <a:fld id="{5C644756-65BC-431D-B46B-646001C398B9}" type="slidenum">
              <a:rPr lang="en-US" smtClean="0"/>
              <a:t>‹#›</a:t>
            </a:fld>
            <a:endParaRPr lang="en-US"/>
          </a:p>
        </p:txBody>
      </p:sp>
    </p:spTree>
    <p:extLst>
      <p:ext uri="{BB962C8B-B14F-4D97-AF65-F5344CB8AC3E}">
        <p14:creationId xmlns:p14="http://schemas.microsoft.com/office/powerpoint/2010/main" val="137853768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144A5B-BC95-01E4-0184-CAB721E7F65F}"/>
              </a:ext>
            </a:extLst>
          </p:cNvPr>
          <p:cNvSpPr>
            <a:spLocks noGrp="1"/>
          </p:cNvSpPr>
          <p:nvPr>
            <p:ph type="dt" sz="half" idx="10"/>
          </p:nvPr>
        </p:nvSpPr>
        <p:spPr/>
        <p:txBody>
          <a:bodyPr/>
          <a:lstStyle/>
          <a:p>
            <a:fld id="{D7D1FFA0-7ECC-4E82-9CC8-0E2BB92B0651}" type="datetime1">
              <a:rPr lang="en-US" smtClean="0"/>
              <a:t>9/29/2026</a:t>
            </a:fld>
            <a:endParaRPr lang="en-US"/>
          </a:p>
        </p:txBody>
      </p:sp>
      <p:sp>
        <p:nvSpPr>
          <p:cNvPr id="3" name="Footer Placeholder 2">
            <a:extLst>
              <a:ext uri="{FF2B5EF4-FFF2-40B4-BE49-F238E27FC236}">
                <a16:creationId xmlns:a16="http://schemas.microsoft.com/office/drawing/2014/main" id="{2334CDC5-A61A-E8CB-AEBE-D9B46A30007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3C0CFCB-B4EF-98A7-5F85-A9AB7DC00A4D}"/>
              </a:ext>
            </a:extLst>
          </p:cNvPr>
          <p:cNvSpPr>
            <a:spLocks noGrp="1"/>
          </p:cNvSpPr>
          <p:nvPr>
            <p:ph type="sldNum" sz="quarter" idx="12"/>
          </p:nvPr>
        </p:nvSpPr>
        <p:spPr/>
        <p:txBody>
          <a:bodyPr/>
          <a:lstStyle/>
          <a:p>
            <a:fld id="{5C644756-65BC-431D-B46B-646001C398B9}" type="slidenum">
              <a:rPr lang="en-US" smtClean="0"/>
              <a:t>‹#›</a:t>
            </a:fld>
            <a:endParaRPr lang="en-US"/>
          </a:p>
        </p:txBody>
      </p:sp>
    </p:spTree>
    <p:extLst>
      <p:ext uri="{BB962C8B-B14F-4D97-AF65-F5344CB8AC3E}">
        <p14:creationId xmlns:p14="http://schemas.microsoft.com/office/powerpoint/2010/main" val="42618857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17687-0B76-E7A0-087A-9E738D2722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5808F0F-5E92-98EA-12F1-DFE37BB44D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6CB5FCD-2836-8C5F-8779-3B936D7E76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2A3F85-E64A-97BC-A380-AF5732A34695}"/>
              </a:ext>
            </a:extLst>
          </p:cNvPr>
          <p:cNvSpPr>
            <a:spLocks noGrp="1"/>
          </p:cNvSpPr>
          <p:nvPr>
            <p:ph type="dt" sz="half" idx="10"/>
          </p:nvPr>
        </p:nvSpPr>
        <p:spPr/>
        <p:txBody>
          <a:bodyPr/>
          <a:lstStyle/>
          <a:p>
            <a:fld id="{F36B723A-2AF9-431F-A7C8-26BB50CBCA77}" type="datetime1">
              <a:rPr lang="en-US" smtClean="0"/>
              <a:t>9/29/2026</a:t>
            </a:fld>
            <a:endParaRPr lang="en-US"/>
          </a:p>
        </p:txBody>
      </p:sp>
      <p:sp>
        <p:nvSpPr>
          <p:cNvPr id="6" name="Footer Placeholder 5">
            <a:extLst>
              <a:ext uri="{FF2B5EF4-FFF2-40B4-BE49-F238E27FC236}">
                <a16:creationId xmlns:a16="http://schemas.microsoft.com/office/drawing/2014/main" id="{E9773AEA-5297-764F-F46D-7A0521693A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DE789A-F2FA-C216-3F29-392146C18DBC}"/>
              </a:ext>
            </a:extLst>
          </p:cNvPr>
          <p:cNvSpPr>
            <a:spLocks noGrp="1"/>
          </p:cNvSpPr>
          <p:nvPr>
            <p:ph type="sldNum" sz="quarter" idx="12"/>
          </p:nvPr>
        </p:nvSpPr>
        <p:spPr/>
        <p:txBody>
          <a:bodyPr/>
          <a:lstStyle/>
          <a:p>
            <a:fld id="{5C644756-65BC-431D-B46B-646001C398B9}" type="slidenum">
              <a:rPr lang="en-US" smtClean="0"/>
              <a:t>‹#›</a:t>
            </a:fld>
            <a:endParaRPr lang="en-US"/>
          </a:p>
        </p:txBody>
      </p:sp>
    </p:spTree>
    <p:extLst>
      <p:ext uri="{BB962C8B-B14F-4D97-AF65-F5344CB8AC3E}">
        <p14:creationId xmlns:p14="http://schemas.microsoft.com/office/powerpoint/2010/main" val="362763304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5E81C-2064-C40F-B4CD-00B8B9024E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6C2BC8-2EE5-0B8A-A7A3-1E8C69633B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8BE6B92-08F5-71AF-F60A-8B4544C930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EA0B40-CC6D-5F10-21F9-4F792A637AB1}"/>
              </a:ext>
            </a:extLst>
          </p:cNvPr>
          <p:cNvSpPr>
            <a:spLocks noGrp="1"/>
          </p:cNvSpPr>
          <p:nvPr>
            <p:ph type="dt" sz="half" idx="10"/>
          </p:nvPr>
        </p:nvSpPr>
        <p:spPr/>
        <p:txBody>
          <a:bodyPr/>
          <a:lstStyle/>
          <a:p>
            <a:fld id="{189370FE-F78F-4F39-B197-F82D29F25B56}" type="datetime1">
              <a:rPr lang="en-US" smtClean="0"/>
              <a:t>9/29/2026</a:t>
            </a:fld>
            <a:endParaRPr lang="en-US"/>
          </a:p>
        </p:txBody>
      </p:sp>
      <p:sp>
        <p:nvSpPr>
          <p:cNvPr id="6" name="Footer Placeholder 5">
            <a:extLst>
              <a:ext uri="{FF2B5EF4-FFF2-40B4-BE49-F238E27FC236}">
                <a16:creationId xmlns:a16="http://schemas.microsoft.com/office/drawing/2014/main" id="{87989D91-A725-BAE6-97FB-04E33A52A4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97C806-775F-9409-F16C-26831C352ABF}"/>
              </a:ext>
            </a:extLst>
          </p:cNvPr>
          <p:cNvSpPr>
            <a:spLocks noGrp="1"/>
          </p:cNvSpPr>
          <p:nvPr>
            <p:ph type="sldNum" sz="quarter" idx="12"/>
          </p:nvPr>
        </p:nvSpPr>
        <p:spPr/>
        <p:txBody>
          <a:bodyPr/>
          <a:lstStyle/>
          <a:p>
            <a:fld id="{5C644756-65BC-431D-B46B-646001C398B9}" type="slidenum">
              <a:rPr lang="en-US" smtClean="0"/>
              <a:t>‹#›</a:t>
            </a:fld>
            <a:endParaRPr lang="en-US"/>
          </a:p>
        </p:txBody>
      </p:sp>
    </p:spTree>
    <p:extLst>
      <p:ext uri="{BB962C8B-B14F-4D97-AF65-F5344CB8AC3E}">
        <p14:creationId xmlns:p14="http://schemas.microsoft.com/office/powerpoint/2010/main" val="424310364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D13C6-0B64-85F3-D036-AE13A583105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6439747-AE92-1C31-0BFD-B15A981D3B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2A4F91-D094-D6FF-3B5E-064E007BFB9C}"/>
              </a:ext>
            </a:extLst>
          </p:cNvPr>
          <p:cNvSpPr>
            <a:spLocks noGrp="1"/>
          </p:cNvSpPr>
          <p:nvPr>
            <p:ph type="dt" sz="half" idx="10"/>
          </p:nvPr>
        </p:nvSpPr>
        <p:spPr/>
        <p:txBody>
          <a:bodyPr/>
          <a:lstStyle/>
          <a:p>
            <a:fld id="{3EACE89A-ABDA-4529-B15B-223053D982AD}" type="datetime1">
              <a:rPr lang="en-US" smtClean="0"/>
              <a:t>9/29/2026</a:t>
            </a:fld>
            <a:endParaRPr lang="en-US"/>
          </a:p>
        </p:txBody>
      </p:sp>
      <p:sp>
        <p:nvSpPr>
          <p:cNvPr id="5" name="Footer Placeholder 4">
            <a:extLst>
              <a:ext uri="{FF2B5EF4-FFF2-40B4-BE49-F238E27FC236}">
                <a16:creationId xmlns:a16="http://schemas.microsoft.com/office/drawing/2014/main" id="{4D4C5CFD-1332-A77F-CFF7-6FAEDE93AE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0AE6C0-FCFD-807A-C25D-1FA69A20FC86}"/>
              </a:ext>
            </a:extLst>
          </p:cNvPr>
          <p:cNvSpPr>
            <a:spLocks noGrp="1"/>
          </p:cNvSpPr>
          <p:nvPr>
            <p:ph type="sldNum" sz="quarter" idx="12"/>
          </p:nvPr>
        </p:nvSpPr>
        <p:spPr/>
        <p:txBody>
          <a:bodyPr/>
          <a:lstStyle/>
          <a:p>
            <a:fld id="{5C644756-65BC-431D-B46B-646001C398B9}" type="slidenum">
              <a:rPr lang="en-US" smtClean="0"/>
              <a:t>‹#›</a:t>
            </a:fld>
            <a:endParaRPr lang="en-US"/>
          </a:p>
        </p:txBody>
      </p:sp>
    </p:spTree>
    <p:extLst>
      <p:ext uri="{BB962C8B-B14F-4D97-AF65-F5344CB8AC3E}">
        <p14:creationId xmlns:p14="http://schemas.microsoft.com/office/powerpoint/2010/main" val="47720091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EF5CC7-3D40-D2EC-5874-6EE7D39CA17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80722FC-36B0-F73C-7BC8-3421869A63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40EF1F-3586-62A9-D95E-CFC79D4F2394}"/>
              </a:ext>
            </a:extLst>
          </p:cNvPr>
          <p:cNvSpPr>
            <a:spLocks noGrp="1"/>
          </p:cNvSpPr>
          <p:nvPr>
            <p:ph type="dt" sz="half" idx="10"/>
          </p:nvPr>
        </p:nvSpPr>
        <p:spPr/>
        <p:txBody>
          <a:bodyPr/>
          <a:lstStyle/>
          <a:p>
            <a:fld id="{C4500C11-1466-4C69-BB5A-8F3E51779D39}" type="datetime1">
              <a:rPr lang="en-US" smtClean="0"/>
              <a:t>9/29/2026</a:t>
            </a:fld>
            <a:endParaRPr lang="en-US"/>
          </a:p>
        </p:txBody>
      </p:sp>
      <p:sp>
        <p:nvSpPr>
          <p:cNvPr id="5" name="Footer Placeholder 4">
            <a:extLst>
              <a:ext uri="{FF2B5EF4-FFF2-40B4-BE49-F238E27FC236}">
                <a16:creationId xmlns:a16="http://schemas.microsoft.com/office/drawing/2014/main" id="{13E0309F-127B-DB29-9C42-3AB174EB20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2A855C-1F99-2739-0846-0194A5C1238F}"/>
              </a:ext>
            </a:extLst>
          </p:cNvPr>
          <p:cNvSpPr>
            <a:spLocks noGrp="1"/>
          </p:cNvSpPr>
          <p:nvPr>
            <p:ph type="sldNum" sz="quarter" idx="12"/>
          </p:nvPr>
        </p:nvSpPr>
        <p:spPr/>
        <p:txBody>
          <a:bodyPr/>
          <a:lstStyle/>
          <a:p>
            <a:fld id="{5C644756-65BC-431D-B46B-646001C398B9}" type="slidenum">
              <a:rPr lang="en-US" smtClean="0"/>
              <a:t>‹#›</a:t>
            </a:fld>
            <a:endParaRPr lang="en-US"/>
          </a:p>
        </p:txBody>
      </p:sp>
    </p:spTree>
    <p:extLst>
      <p:ext uri="{BB962C8B-B14F-4D97-AF65-F5344CB8AC3E}">
        <p14:creationId xmlns:p14="http://schemas.microsoft.com/office/powerpoint/2010/main" val="5578297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EA5F2-B509-EAD8-5F8E-11B1C76BA72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4B86E4-66F0-2B01-70C7-5680C5448AC4}"/>
              </a:ext>
            </a:extLst>
          </p:cNvPr>
          <p:cNvSpPr>
            <a:spLocks noGrp="1"/>
          </p:cNvSpPr>
          <p:nvPr>
            <p:ph type="dt" sz="half" idx="10"/>
          </p:nvPr>
        </p:nvSpPr>
        <p:spPr/>
        <p:txBody>
          <a:bodyPr/>
          <a:lstStyle/>
          <a:p>
            <a:fld id="{4B1AE8C7-8606-4A04-88F4-06E64ABC9B9E}" type="datetime1">
              <a:rPr lang="en-US" smtClean="0"/>
              <a:t>9/29/2026</a:t>
            </a:fld>
            <a:endParaRPr lang="en-US"/>
          </a:p>
        </p:txBody>
      </p:sp>
      <p:sp>
        <p:nvSpPr>
          <p:cNvPr id="4" name="Footer Placeholder 3">
            <a:extLst>
              <a:ext uri="{FF2B5EF4-FFF2-40B4-BE49-F238E27FC236}">
                <a16:creationId xmlns:a16="http://schemas.microsoft.com/office/drawing/2014/main" id="{06DBD48C-6DBF-13F2-3D3C-634695D513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1DAFEF5-07EF-EFF1-A61E-4596A7834BFD}"/>
              </a:ext>
            </a:extLst>
          </p:cNvPr>
          <p:cNvSpPr>
            <a:spLocks noGrp="1"/>
          </p:cNvSpPr>
          <p:nvPr>
            <p:ph type="sldNum" sz="quarter" idx="12"/>
          </p:nvPr>
        </p:nvSpPr>
        <p:spPr/>
        <p:txBody>
          <a:bodyPr/>
          <a:lstStyle/>
          <a:p>
            <a:fld id="{5C644756-65BC-431D-B46B-646001C398B9}" type="slidenum">
              <a:rPr lang="en-US" smtClean="0"/>
              <a:t>‹#›</a:t>
            </a:fld>
            <a:endParaRPr lang="en-US"/>
          </a:p>
        </p:txBody>
      </p:sp>
    </p:spTree>
    <p:extLst>
      <p:ext uri="{BB962C8B-B14F-4D97-AF65-F5344CB8AC3E}">
        <p14:creationId xmlns:p14="http://schemas.microsoft.com/office/powerpoint/2010/main" val="335792797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FA89A5-CF64-B205-B00A-CB66CE3E0D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B55499-F825-6CCA-9B94-B8A92D9DC9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80E424-52C8-480F-FCF3-F089442674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Josefin Sans" pitchFamily="2" charset="0"/>
              </a:defRPr>
            </a:lvl1pPr>
          </a:lstStyle>
          <a:p>
            <a:fld id="{42952728-884D-4973-B24C-0DA9BE05E143}" type="datetime1">
              <a:rPr lang="en-US" smtClean="0"/>
              <a:t>9/29/2026</a:t>
            </a:fld>
            <a:endParaRPr lang="en-US"/>
          </a:p>
        </p:txBody>
      </p:sp>
      <p:sp>
        <p:nvSpPr>
          <p:cNvPr id="5" name="Footer Placeholder 4">
            <a:extLst>
              <a:ext uri="{FF2B5EF4-FFF2-40B4-BE49-F238E27FC236}">
                <a16:creationId xmlns:a16="http://schemas.microsoft.com/office/drawing/2014/main" id="{9A1A5EB0-5102-D141-10DC-09271DCC9F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Josefin Sans" pitchFamily="2" charset="0"/>
              </a:defRPr>
            </a:lvl1pPr>
          </a:lstStyle>
          <a:p>
            <a:endParaRPr lang="en-US"/>
          </a:p>
        </p:txBody>
      </p:sp>
      <p:sp>
        <p:nvSpPr>
          <p:cNvPr id="6" name="Slide Number Placeholder 5">
            <a:extLst>
              <a:ext uri="{FF2B5EF4-FFF2-40B4-BE49-F238E27FC236}">
                <a16:creationId xmlns:a16="http://schemas.microsoft.com/office/drawing/2014/main" id="{36867398-89AC-C078-5035-04EF22496BC1}"/>
              </a:ext>
            </a:extLst>
          </p:cNvPr>
          <p:cNvSpPr>
            <a:spLocks noGrp="1"/>
          </p:cNvSpPr>
          <p:nvPr>
            <p:ph type="sldNum" sz="quarter" idx="4"/>
          </p:nvPr>
        </p:nvSpPr>
        <p:spPr>
          <a:xfrm>
            <a:off x="8610599" y="6356350"/>
            <a:ext cx="3415145" cy="365125"/>
          </a:xfrm>
          <a:prstGeom prst="rect">
            <a:avLst/>
          </a:prstGeom>
        </p:spPr>
        <p:txBody>
          <a:bodyPr vert="horz" lIns="91440" tIns="45720" rIns="91440" bIns="45720" rtlCol="0" anchor="ctr"/>
          <a:lstStyle>
            <a:lvl1pPr algn="r">
              <a:defRPr sz="1200">
                <a:solidFill>
                  <a:schemeClr val="tx1">
                    <a:tint val="82000"/>
                  </a:schemeClr>
                </a:solidFill>
                <a:latin typeface="Josefin Sans" pitchFamily="2" charset="0"/>
              </a:defRPr>
            </a:lvl1pPr>
          </a:lstStyle>
          <a:p>
            <a:fld id="{5C644756-65BC-431D-B46B-646001C398B9}" type="slidenum">
              <a:rPr lang="en-US" smtClean="0"/>
              <a:t>‹#›</a:t>
            </a:fld>
            <a:endParaRPr lang="en-US"/>
          </a:p>
        </p:txBody>
      </p:sp>
    </p:spTree>
    <p:extLst>
      <p:ext uri="{BB962C8B-B14F-4D97-AF65-F5344CB8AC3E}">
        <p14:creationId xmlns:p14="http://schemas.microsoft.com/office/powerpoint/2010/main" val="63468759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60" r:id="rId12"/>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Josefin Sans"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Josefin Sans"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Josefin Sans"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Josefin Sans"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Josefin Sans"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Josefin Sans"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7.sv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1.sv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28.svg"/></Relationships>
</file>

<file path=ppt/slides/_rels/slide25.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1.png"/><Relationship Id="rId7" Type="http://schemas.openxmlformats.org/officeDocument/2006/relationships/image" Target="../media/image35.sv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0.sv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1.sv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50.svg"/><Relationship Id="rId4" Type="http://schemas.openxmlformats.org/officeDocument/2006/relationships/image" Target="../media/image49.sv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5.sv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56.svg"/><Relationship Id="rId5" Type="http://schemas.openxmlformats.org/officeDocument/2006/relationships/image" Target="../media/image55.svg"/><Relationship Id="rId4" Type="http://schemas.openxmlformats.org/officeDocument/2006/relationships/hyperlink" Target="mailto:partners@feedoc.org"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CA2C5-56E8-6F83-5C2B-47A20C5658F0}"/>
              </a:ext>
            </a:extLst>
          </p:cNvPr>
          <p:cNvSpPr>
            <a:spLocks noGrp="1"/>
          </p:cNvSpPr>
          <p:nvPr>
            <p:ph type="ctrTitle"/>
          </p:nvPr>
        </p:nvSpPr>
        <p:spPr>
          <a:xfrm>
            <a:off x="1524000" y="1792923"/>
            <a:ext cx="9144000" cy="2387600"/>
          </a:xfrm>
        </p:spPr>
        <p:txBody>
          <a:bodyPr>
            <a:normAutofit/>
          </a:bodyPr>
          <a:lstStyle/>
          <a:p>
            <a:pPr algn="l"/>
            <a:r>
              <a:rPr lang="en-US" sz="5400" dirty="0"/>
              <a:t>Recurring Delivery Program Training FY27</a:t>
            </a:r>
          </a:p>
        </p:txBody>
      </p:sp>
      <p:sp>
        <p:nvSpPr>
          <p:cNvPr id="4" name="Rectangle 3">
            <a:extLst>
              <a:ext uri="{FF2B5EF4-FFF2-40B4-BE49-F238E27FC236}">
                <a16:creationId xmlns:a16="http://schemas.microsoft.com/office/drawing/2014/main" id="{B54834ED-CB9D-A270-7D3D-022B0CB7A5BB}"/>
              </a:ext>
            </a:extLst>
          </p:cNvPr>
          <p:cNvSpPr/>
          <p:nvPr/>
        </p:nvSpPr>
        <p:spPr>
          <a:xfrm>
            <a:off x="0" y="0"/>
            <a:ext cx="613612" cy="686677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708CAE1B-E655-9661-822F-1E8089FF336B}"/>
              </a:ext>
            </a:extLst>
          </p:cNvPr>
          <p:cNvSpPr/>
          <p:nvPr/>
        </p:nvSpPr>
        <p:spPr>
          <a:xfrm>
            <a:off x="655723" y="1"/>
            <a:ext cx="150393" cy="686677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logo with a hand and a heart&#10;&#10;Description automatically generated">
            <a:extLst>
              <a:ext uri="{FF2B5EF4-FFF2-40B4-BE49-F238E27FC236}">
                <a16:creationId xmlns:a16="http://schemas.microsoft.com/office/drawing/2014/main" id="{349F3603-DFBF-90E2-8A7A-842F9E582E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spTree>
    <p:extLst>
      <p:ext uri="{BB962C8B-B14F-4D97-AF65-F5344CB8AC3E}">
        <p14:creationId xmlns:p14="http://schemas.microsoft.com/office/powerpoint/2010/main" val="27149604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ogo with a hand and a heart&#10;&#10;Description automatically generated">
            <a:extLst>
              <a:ext uri="{FF2B5EF4-FFF2-40B4-BE49-F238E27FC236}">
                <a16:creationId xmlns:a16="http://schemas.microsoft.com/office/drawing/2014/main" id="{FB38F552-1C38-F902-41E3-BE5364AF78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sp>
        <p:nvSpPr>
          <p:cNvPr id="6" name="Rectangle 5">
            <a:extLst>
              <a:ext uri="{FF2B5EF4-FFF2-40B4-BE49-F238E27FC236}">
                <a16:creationId xmlns:a16="http://schemas.microsoft.com/office/drawing/2014/main" id="{F6E43261-9468-54D4-B7CD-39AFA072A4C6}"/>
              </a:ext>
            </a:extLst>
          </p:cNvPr>
          <p:cNvSpPr/>
          <p:nvPr/>
        </p:nvSpPr>
        <p:spPr>
          <a:xfrm>
            <a:off x="0" y="-1"/>
            <a:ext cx="8983141" cy="685800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E6C6C96-1221-4E38-0E3F-738E1379DF2A}"/>
              </a:ext>
            </a:extLst>
          </p:cNvPr>
          <p:cNvSpPr/>
          <p:nvPr/>
        </p:nvSpPr>
        <p:spPr>
          <a:xfrm>
            <a:off x="9041456" y="-54456"/>
            <a:ext cx="150393" cy="691245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CE0F3BA6-7C4C-FC25-D332-C0EB0C42ED3A}"/>
              </a:ext>
            </a:extLst>
          </p:cNvPr>
          <p:cNvSpPr>
            <a:spLocks noGrp="1"/>
          </p:cNvSpPr>
          <p:nvPr>
            <p:ph type="title"/>
          </p:nvPr>
        </p:nvSpPr>
        <p:spPr>
          <a:xfrm>
            <a:off x="475492" y="313662"/>
            <a:ext cx="3091956" cy="641605"/>
          </a:xfrm>
        </p:spPr>
        <p:txBody>
          <a:bodyPr>
            <a:noAutofit/>
          </a:bodyPr>
          <a:lstStyle/>
          <a:p>
            <a:r>
              <a:rPr lang="en-US" sz="4000" dirty="0">
                <a:solidFill>
                  <a:schemeClr val="accent1"/>
                </a:solidFill>
              </a:rPr>
              <a:t>OVERVIEW</a:t>
            </a:r>
          </a:p>
        </p:txBody>
      </p:sp>
      <p:sp>
        <p:nvSpPr>
          <p:cNvPr id="11" name="Title 1">
            <a:extLst>
              <a:ext uri="{FF2B5EF4-FFF2-40B4-BE49-F238E27FC236}">
                <a16:creationId xmlns:a16="http://schemas.microsoft.com/office/drawing/2014/main" id="{07E044B5-3508-C191-32B3-031B117BEE70}"/>
              </a:ext>
            </a:extLst>
          </p:cNvPr>
          <p:cNvSpPr txBox="1">
            <a:spLocks/>
          </p:cNvSpPr>
          <p:nvPr/>
        </p:nvSpPr>
        <p:spPr>
          <a:xfrm>
            <a:off x="475492" y="1971918"/>
            <a:ext cx="8346536" cy="36296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Josefin Sans" pitchFamily="2" charset="0"/>
                <a:ea typeface="+mj-ea"/>
                <a:cs typeface="+mj-cs"/>
              </a:defRPr>
            </a:lvl1pPr>
          </a:lstStyle>
          <a:p>
            <a:pPr marL="457200" indent="-457200">
              <a:lnSpc>
                <a:spcPct val="100000"/>
              </a:lnSpc>
              <a:buFont typeface="Arial" panose="020B0604020202020204" pitchFamily="34" charset="0"/>
              <a:buChar char="•"/>
            </a:pPr>
            <a:r>
              <a:rPr lang="en-US" sz="3600" dirty="0">
                <a:solidFill>
                  <a:schemeClr val="bg1"/>
                </a:solidFill>
              </a:rPr>
              <a:t>Recurring Delivery (RD) Program Overview</a:t>
            </a:r>
          </a:p>
          <a:p>
            <a:pPr marL="457200" indent="-457200">
              <a:lnSpc>
                <a:spcPct val="100000"/>
              </a:lnSpc>
              <a:buFont typeface="Arial" panose="020B0604020202020204" pitchFamily="34" charset="0"/>
              <a:buChar char="•"/>
            </a:pPr>
            <a:r>
              <a:rPr lang="en-US" sz="3600" dirty="0">
                <a:solidFill>
                  <a:schemeClr val="bg1"/>
                </a:solidFill>
              </a:rPr>
              <a:t>SHFB Partnership</a:t>
            </a:r>
          </a:p>
          <a:p>
            <a:pPr marL="457200" indent="-457200">
              <a:lnSpc>
                <a:spcPct val="100000"/>
              </a:lnSpc>
              <a:buFont typeface="Arial" panose="020B0604020202020204" pitchFamily="34" charset="0"/>
              <a:buChar char="•"/>
            </a:pPr>
            <a:r>
              <a:rPr lang="en-US" sz="3600" dirty="0">
                <a:solidFill>
                  <a:schemeClr val="bg1"/>
                </a:solidFill>
              </a:rPr>
              <a:t>Outreach</a:t>
            </a:r>
          </a:p>
          <a:p>
            <a:pPr marL="457200" indent="-457200">
              <a:lnSpc>
                <a:spcPct val="100000"/>
              </a:lnSpc>
              <a:buFont typeface="Arial" panose="020B0604020202020204" pitchFamily="34" charset="0"/>
              <a:buChar char="•"/>
            </a:pPr>
            <a:r>
              <a:rPr lang="en-US" sz="3600" dirty="0">
                <a:solidFill>
                  <a:schemeClr val="bg1"/>
                </a:solidFill>
              </a:rPr>
              <a:t>Volunteers</a:t>
            </a:r>
          </a:p>
          <a:p>
            <a:pPr marL="457200" indent="-457200">
              <a:lnSpc>
                <a:spcPct val="100000"/>
              </a:lnSpc>
              <a:buFont typeface="Arial" panose="020B0604020202020204" pitchFamily="34" charset="0"/>
              <a:buChar char="•"/>
            </a:pPr>
            <a:r>
              <a:rPr lang="en-US" sz="3600" dirty="0">
                <a:solidFill>
                  <a:schemeClr val="bg1"/>
                </a:solidFill>
              </a:rPr>
              <a:t>Distributions</a:t>
            </a:r>
          </a:p>
          <a:p>
            <a:pPr marL="457200" indent="-457200">
              <a:lnSpc>
                <a:spcPct val="100000"/>
              </a:lnSpc>
              <a:buFont typeface="Arial" panose="020B0604020202020204" pitchFamily="34" charset="0"/>
              <a:buChar char="•"/>
            </a:pPr>
            <a:r>
              <a:rPr lang="en-US" sz="3600" dirty="0">
                <a:solidFill>
                  <a:schemeClr val="bg1"/>
                </a:solidFill>
              </a:rPr>
              <a:t>Storing Food</a:t>
            </a:r>
          </a:p>
          <a:p>
            <a:pPr marL="457200" indent="-457200">
              <a:lnSpc>
                <a:spcPct val="100000"/>
              </a:lnSpc>
              <a:buFont typeface="Arial" panose="020B0604020202020204" pitchFamily="34" charset="0"/>
              <a:buChar char="•"/>
            </a:pPr>
            <a:r>
              <a:rPr lang="en-US" sz="3600" dirty="0">
                <a:solidFill>
                  <a:schemeClr val="bg1"/>
                </a:solidFill>
              </a:rPr>
              <a:t>Delivery Process &amp; Procedure</a:t>
            </a:r>
          </a:p>
          <a:p>
            <a:pPr marL="457200" indent="-457200">
              <a:lnSpc>
                <a:spcPct val="100000"/>
              </a:lnSpc>
              <a:buFont typeface="Arial" panose="020B0604020202020204" pitchFamily="34" charset="0"/>
              <a:buChar char="•"/>
            </a:pPr>
            <a:r>
              <a:rPr lang="en-US" sz="3600" dirty="0">
                <a:solidFill>
                  <a:schemeClr val="bg1"/>
                </a:solidFill>
              </a:rPr>
              <a:t>Statistical Reporting</a:t>
            </a:r>
          </a:p>
          <a:p>
            <a:pPr marL="457200" indent="-457200">
              <a:lnSpc>
                <a:spcPct val="100000"/>
              </a:lnSpc>
              <a:buFont typeface="Arial" panose="020B0604020202020204" pitchFamily="34" charset="0"/>
              <a:buChar char="•"/>
            </a:pPr>
            <a:r>
              <a:rPr lang="en-US" sz="3600" dirty="0">
                <a:solidFill>
                  <a:schemeClr val="bg1"/>
                </a:solidFill>
              </a:rPr>
              <a:t>Temperature Checking Procedure</a:t>
            </a:r>
          </a:p>
        </p:txBody>
      </p:sp>
      <p:sp>
        <p:nvSpPr>
          <p:cNvPr id="2" name="Slide Number Placeholder 1">
            <a:extLst>
              <a:ext uri="{FF2B5EF4-FFF2-40B4-BE49-F238E27FC236}">
                <a16:creationId xmlns:a16="http://schemas.microsoft.com/office/drawing/2014/main" id="{BAA2A9C6-9098-275C-A6BD-D8E0B27C3D56}"/>
              </a:ext>
            </a:extLst>
          </p:cNvPr>
          <p:cNvSpPr>
            <a:spLocks noGrp="1"/>
          </p:cNvSpPr>
          <p:nvPr>
            <p:ph type="sldNum" sz="quarter" idx="12"/>
          </p:nvPr>
        </p:nvSpPr>
        <p:spPr/>
        <p:txBody>
          <a:bodyPr/>
          <a:lstStyle/>
          <a:p>
            <a:fld id="{5C644756-65BC-431D-B46B-646001C398B9}" type="slidenum">
              <a:rPr lang="en-US" smtClean="0"/>
              <a:t>2</a:t>
            </a:fld>
            <a:endParaRPr lang="en-US"/>
          </a:p>
        </p:txBody>
      </p:sp>
    </p:spTree>
    <p:extLst>
      <p:ext uri="{BB962C8B-B14F-4D97-AF65-F5344CB8AC3E}">
        <p14:creationId xmlns:p14="http://schemas.microsoft.com/office/powerpoint/2010/main" val="318811611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DAB7AC83-022A-77CB-B66D-907D41B25550}"/>
              </a:ext>
            </a:extLst>
          </p:cNvPr>
          <p:cNvSpPr/>
          <p:nvPr/>
        </p:nvSpPr>
        <p:spPr>
          <a:xfrm>
            <a:off x="0" y="1495528"/>
            <a:ext cx="12192000" cy="4791456"/>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pic>
        <p:nvPicPr>
          <p:cNvPr id="24" name="Picture 23" descr="A logo with a hand and a heart&#10;&#10;Description automatically generated">
            <a:extLst>
              <a:ext uri="{FF2B5EF4-FFF2-40B4-BE49-F238E27FC236}">
                <a16:creationId xmlns:a16="http://schemas.microsoft.com/office/drawing/2014/main" id="{C7DCF200-B0BA-3A1D-D8AF-029D5EC1EC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sp>
        <p:nvSpPr>
          <p:cNvPr id="27" name="Title 1">
            <a:extLst>
              <a:ext uri="{FF2B5EF4-FFF2-40B4-BE49-F238E27FC236}">
                <a16:creationId xmlns:a16="http://schemas.microsoft.com/office/drawing/2014/main" id="{5C6AE88B-B683-2B2B-3719-676422B57F37}"/>
              </a:ext>
            </a:extLst>
          </p:cNvPr>
          <p:cNvSpPr>
            <a:spLocks noGrp="1"/>
          </p:cNvSpPr>
          <p:nvPr>
            <p:ph type="title"/>
          </p:nvPr>
        </p:nvSpPr>
        <p:spPr>
          <a:xfrm>
            <a:off x="401366" y="1831571"/>
            <a:ext cx="11472198" cy="1325563"/>
          </a:xfrm>
        </p:spPr>
        <p:txBody>
          <a:bodyPr>
            <a:normAutofit/>
          </a:bodyPr>
          <a:lstStyle/>
          <a:p>
            <a:pPr algn="ctr"/>
            <a:r>
              <a:rPr lang="en-US" sz="2400" dirty="0">
                <a:solidFill>
                  <a:schemeClr val="bg1"/>
                </a:solidFill>
              </a:rPr>
              <a:t>The purpose of Recurring Delivery is to provide consistent access to nutritious food to children, adults, and seniors in need across Orange County. It supports just-in-time distributions, meal providers, or pantry restocks.</a:t>
            </a:r>
          </a:p>
        </p:txBody>
      </p:sp>
      <p:sp>
        <p:nvSpPr>
          <p:cNvPr id="2" name="Slide Number Placeholder 1">
            <a:extLst>
              <a:ext uri="{FF2B5EF4-FFF2-40B4-BE49-F238E27FC236}">
                <a16:creationId xmlns:a16="http://schemas.microsoft.com/office/drawing/2014/main" id="{EEF19A98-4129-4EBE-5CA7-6B2F210F91B2}"/>
              </a:ext>
            </a:extLst>
          </p:cNvPr>
          <p:cNvSpPr>
            <a:spLocks noGrp="1"/>
          </p:cNvSpPr>
          <p:nvPr>
            <p:ph type="sldNum" sz="quarter" idx="12"/>
          </p:nvPr>
        </p:nvSpPr>
        <p:spPr/>
        <p:txBody>
          <a:bodyPr/>
          <a:lstStyle/>
          <a:p>
            <a:fld id="{5C644756-65BC-431D-B46B-646001C398B9}" type="slidenum">
              <a:rPr lang="en-US" smtClean="0"/>
              <a:t>3</a:t>
            </a:fld>
            <a:endParaRPr lang="en-US"/>
          </a:p>
        </p:txBody>
      </p:sp>
      <p:sp>
        <p:nvSpPr>
          <p:cNvPr id="6" name="Title 1">
            <a:extLst>
              <a:ext uri="{FF2B5EF4-FFF2-40B4-BE49-F238E27FC236}">
                <a16:creationId xmlns:a16="http://schemas.microsoft.com/office/drawing/2014/main" id="{DB598357-911A-81EC-C87D-042C467F458D}"/>
              </a:ext>
            </a:extLst>
          </p:cNvPr>
          <p:cNvSpPr txBox="1">
            <a:spLocks/>
          </p:cNvSpPr>
          <p:nvPr/>
        </p:nvSpPr>
        <p:spPr>
          <a:xfrm>
            <a:off x="401367" y="345740"/>
            <a:ext cx="990295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Josefin Sans" pitchFamily="2" charset="0"/>
                <a:ea typeface="+mj-ea"/>
                <a:cs typeface="+mj-cs"/>
              </a:defRPr>
            </a:lvl1pPr>
          </a:lstStyle>
          <a:p>
            <a:r>
              <a:rPr lang="en-US" dirty="0"/>
              <a:t>Recurring Delivery (RD) Overview</a:t>
            </a:r>
          </a:p>
        </p:txBody>
      </p:sp>
      <p:sp>
        <p:nvSpPr>
          <p:cNvPr id="4" name="Rectangle 3">
            <a:extLst>
              <a:ext uri="{FF2B5EF4-FFF2-40B4-BE49-F238E27FC236}">
                <a16:creationId xmlns:a16="http://schemas.microsoft.com/office/drawing/2014/main" id="{76A65B1A-586D-2B3B-CAF4-6F6848732F79}"/>
              </a:ext>
            </a:extLst>
          </p:cNvPr>
          <p:cNvSpPr/>
          <p:nvPr/>
        </p:nvSpPr>
        <p:spPr>
          <a:xfrm>
            <a:off x="1" y="6344767"/>
            <a:ext cx="12192000" cy="14630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BC64EBC-E3E8-295E-17DA-C330F295AD20}"/>
              </a:ext>
            </a:extLst>
          </p:cNvPr>
          <p:cNvPicPr>
            <a:picLocks noChangeAspect="1"/>
          </p:cNvPicPr>
          <p:nvPr/>
        </p:nvPicPr>
        <p:blipFill>
          <a:blip r:embed="rId4"/>
          <a:stretch>
            <a:fillRect/>
          </a:stretch>
        </p:blipFill>
        <p:spPr>
          <a:xfrm>
            <a:off x="899160" y="3429000"/>
            <a:ext cx="4453682" cy="2381250"/>
          </a:xfrm>
          <a:prstGeom prst="rect">
            <a:avLst/>
          </a:prstGeom>
        </p:spPr>
      </p:pic>
      <p:pic>
        <p:nvPicPr>
          <p:cNvPr id="5" name="Picture 6">
            <a:extLst>
              <a:ext uri="{FF2B5EF4-FFF2-40B4-BE49-F238E27FC236}">
                <a16:creationId xmlns:a16="http://schemas.microsoft.com/office/drawing/2014/main" id="{72537746-CEC9-0BB3-0FE6-CDE7068A4B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49511" y="3435565"/>
            <a:ext cx="4453682"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13936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2AE5E-3A25-164E-709F-746A32B931B5}"/>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491BA84C-ED74-C921-79FC-48DD2E9082DF}"/>
              </a:ext>
            </a:extLst>
          </p:cNvPr>
          <p:cNvSpPr/>
          <p:nvPr/>
        </p:nvSpPr>
        <p:spPr>
          <a:xfrm>
            <a:off x="0" y="1495528"/>
            <a:ext cx="12192000" cy="4791456"/>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pic>
        <p:nvPicPr>
          <p:cNvPr id="24" name="Picture 23" descr="A logo with a hand and a heart&#10;&#10;Description automatically generated">
            <a:extLst>
              <a:ext uri="{FF2B5EF4-FFF2-40B4-BE49-F238E27FC236}">
                <a16:creationId xmlns:a16="http://schemas.microsoft.com/office/drawing/2014/main" id="{18E22A14-6E23-D4E8-9EBB-410936C06D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sp>
        <p:nvSpPr>
          <p:cNvPr id="2" name="Slide Number Placeholder 1">
            <a:extLst>
              <a:ext uri="{FF2B5EF4-FFF2-40B4-BE49-F238E27FC236}">
                <a16:creationId xmlns:a16="http://schemas.microsoft.com/office/drawing/2014/main" id="{F6C53045-FDF7-60FB-17F7-45FAA1BE8F0E}"/>
              </a:ext>
            </a:extLst>
          </p:cNvPr>
          <p:cNvSpPr>
            <a:spLocks noGrp="1"/>
          </p:cNvSpPr>
          <p:nvPr>
            <p:ph type="sldNum" sz="quarter" idx="12"/>
          </p:nvPr>
        </p:nvSpPr>
        <p:spPr/>
        <p:txBody>
          <a:bodyPr/>
          <a:lstStyle/>
          <a:p>
            <a:fld id="{5C644756-65BC-431D-B46B-646001C398B9}" type="slidenum">
              <a:rPr lang="en-US" smtClean="0"/>
              <a:t>4</a:t>
            </a:fld>
            <a:endParaRPr lang="en-US"/>
          </a:p>
        </p:txBody>
      </p:sp>
      <p:sp>
        <p:nvSpPr>
          <p:cNvPr id="6" name="Title 1">
            <a:extLst>
              <a:ext uri="{FF2B5EF4-FFF2-40B4-BE49-F238E27FC236}">
                <a16:creationId xmlns:a16="http://schemas.microsoft.com/office/drawing/2014/main" id="{5E7880CD-AEDD-CA90-50A9-F3DC056AA70F}"/>
              </a:ext>
            </a:extLst>
          </p:cNvPr>
          <p:cNvSpPr txBox="1">
            <a:spLocks/>
          </p:cNvSpPr>
          <p:nvPr/>
        </p:nvSpPr>
        <p:spPr>
          <a:xfrm>
            <a:off x="318436" y="207180"/>
            <a:ext cx="1086440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Josefin Sans" pitchFamily="2" charset="0"/>
                <a:ea typeface="+mj-ea"/>
                <a:cs typeface="+mj-cs"/>
              </a:defRPr>
            </a:lvl1pPr>
          </a:lstStyle>
          <a:p>
            <a:r>
              <a:rPr lang="en-US" sz="3200" dirty="0"/>
              <a:t>SHFB PARTNERSHIP: </a:t>
            </a:r>
            <a:r>
              <a:rPr lang="en-US" sz="3200" i="1" dirty="0"/>
              <a:t>PARTNER ENGAGEMENT</a:t>
            </a:r>
          </a:p>
        </p:txBody>
      </p:sp>
      <p:sp>
        <p:nvSpPr>
          <p:cNvPr id="3" name="Rectangle 2">
            <a:extLst>
              <a:ext uri="{FF2B5EF4-FFF2-40B4-BE49-F238E27FC236}">
                <a16:creationId xmlns:a16="http://schemas.microsoft.com/office/drawing/2014/main" id="{E716D994-C469-EFE1-BA0F-85C947C706F2}"/>
              </a:ext>
            </a:extLst>
          </p:cNvPr>
          <p:cNvSpPr/>
          <p:nvPr/>
        </p:nvSpPr>
        <p:spPr>
          <a:xfrm>
            <a:off x="1" y="6344767"/>
            <a:ext cx="12192000" cy="146304"/>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23E36D84-3F98-8652-134D-22F966B89906}"/>
              </a:ext>
            </a:extLst>
          </p:cNvPr>
          <p:cNvSpPr/>
          <p:nvPr/>
        </p:nvSpPr>
        <p:spPr>
          <a:xfrm>
            <a:off x="489397" y="1925563"/>
            <a:ext cx="10864402" cy="837745"/>
          </a:xfrm>
          <a:prstGeom prst="roundRect">
            <a:avLst/>
          </a:prstGeom>
          <a:solidFill>
            <a:schemeClr val="tx2">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Rounded Corners 7">
            <a:extLst>
              <a:ext uri="{FF2B5EF4-FFF2-40B4-BE49-F238E27FC236}">
                <a16:creationId xmlns:a16="http://schemas.microsoft.com/office/drawing/2014/main" id="{6C98D265-E008-876E-74E0-8654CF21BE86}"/>
              </a:ext>
            </a:extLst>
          </p:cNvPr>
          <p:cNvSpPr/>
          <p:nvPr/>
        </p:nvSpPr>
        <p:spPr>
          <a:xfrm>
            <a:off x="489397" y="3019997"/>
            <a:ext cx="10864402" cy="837745"/>
          </a:xfrm>
          <a:prstGeom prst="roundRect">
            <a:avLst/>
          </a:prstGeom>
          <a:solidFill>
            <a:schemeClr val="tx2">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Rounded Corners 8">
            <a:extLst>
              <a:ext uri="{FF2B5EF4-FFF2-40B4-BE49-F238E27FC236}">
                <a16:creationId xmlns:a16="http://schemas.microsoft.com/office/drawing/2014/main" id="{37AD662C-5E27-7383-B40E-37D8DDF854BD}"/>
              </a:ext>
            </a:extLst>
          </p:cNvPr>
          <p:cNvSpPr/>
          <p:nvPr/>
        </p:nvSpPr>
        <p:spPr>
          <a:xfrm>
            <a:off x="489397" y="4088146"/>
            <a:ext cx="10864402" cy="837745"/>
          </a:xfrm>
          <a:prstGeom prst="roundRect">
            <a:avLst/>
          </a:prstGeom>
          <a:solidFill>
            <a:schemeClr val="tx2">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87A3640B-0579-00D3-22AD-CA85FFB23786}"/>
              </a:ext>
            </a:extLst>
          </p:cNvPr>
          <p:cNvSpPr/>
          <p:nvPr/>
        </p:nvSpPr>
        <p:spPr>
          <a:xfrm>
            <a:off x="489397" y="5187565"/>
            <a:ext cx="10864402" cy="837745"/>
          </a:xfrm>
          <a:prstGeom prst="roundRect">
            <a:avLst/>
          </a:prstGeom>
          <a:solidFill>
            <a:schemeClr val="tx2">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descr="Customer review with solid fill">
            <a:extLst>
              <a:ext uri="{FF2B5EF4-FFF2-40B4-BE49-F238E27FC236}">
                <a16:creationId xmlns:a16="http://schemas.microsoft.com/office/drawing/2014/main" id="{BB4ACA17-9D66-C1FB-BB90-20828BBFC2F0}"/>
              </a:ext>
            </a:extLst>
          </p:cNvPr>
          <p:cNvSpPr/>
          <p:nvPr/>
        </p:nvSpPr>
        <p:spPr>
          <a:xfrm>
            <a:off x="657803" y="2062678"/>
            <a:ext cx="573295" cy="573295"/>
          </a:xfrm>
          <a:prstGeom prst="rect">
            <a:avLst/>
          </a:prstGeom>
          <a:blipFill>
            <a:blip>
              <a:extLst>
                <a:ext uri="{96DAC541-7B7A-43D3-8B79-37D633B846F1}">
                  <asvg:svgBlip xmlns:asvg="http://schemas.microsoft.com/office/drawing/2016/SVG/main" r:embed="rId4"/>
                </a:ext>
              </a:extLst>
            </a:blip>
            <a:srcRect/>
            <a:stretch>
              <a:fillRect/>
            </a:stretch>
          </a:blipFill>
          <a:ln>
            <a:solidFill>
              <a:schemeClr val="accent6"/>
            </a:solidFill>
          </a:ln>
        </p:spPr>
        <p:style>
          <a:lnRef idx="2">
            <a:scrgbClr r="0" g="0" b="0"/>
          </a:lnRef>
          <a:fillRef idx="1">
            <a:scrgbClr r="0" g="0" b="0"/>
          </a:fillRef>
          <a:effectRef idx="0">
            <a:schemeClr val="accent2">
              <a:alpha val="90000"/>
              <a:hueOff val="0"/>
              <a:satOff val="0"/>
              <a:lumOff val="0"/>
              <a:alphaOff val="0"/>
            </a:schemeClr>
          </a:effectRef>
          <a:fontRef idx="minor">
            <a:schemeClr val="lt1"/>
          </a:fontRef>
        </p:style>
        <p:txBody>
          <a:bodyPr/>
          <a:lstStyle/>
          <a:p>
            <a:endParaRPr lang="en-US"/>
          </a:p>
        </p:txBody>
      </p:sp>
      <p:sp>
        <p:nvSpPr>
          <p:cNvPr id="12" name="Rectangle 11" descr="Continuous Improvement with solid fill">
            <a:extLst>
              <a:ext uri="{FF2B5EF4-FFF2-40B4-BE49-F238E27FC236}">
                <a16:creationId xmlns:a16="http://schemas.microsoft.com/office/drawing/2014/main" id="{CA4E27F7-C747-BDC2-5E64-AE8D5FC17727}"/>
              </a:ext>
            </a:extLst>
          </p:cNvPr>
          <p:cNvSpPr/>
          <p:nvPr/>
        </p:nvSpPr>
        <p:spPr>
          <a:xfrm>
            <a:off x="657802" y="3152221"/>
            <a:ext cx="573295" cy="573295"/>
          </a:xfrm>
          <a:prstGeom prst="rect">
            <a:avLst/>
          </a:prstGeom>
          <a:blipFill>
            <a:blip>
              <a:extLst>
                <a:ext uri="{96DAC541-7B7A-43D3-8B79-37D633B846F1}">
                  <asvg:svgBlip xmlns:asvg="http://schemas.microsoft.com/office/drawing/2016/SVG/main" r:embed="rId5"/>
                </a:ext>
              </a:extLst>
            </a:blip>
            <a:srcRect/>
            <a:stretch>
              <a:fillRect/>
            </a:stretch>
          </a:blipFill>
          <a:ln>
            <a:solidFill>
              <a:schemeClr val="accent6"/>
            </a:solidFill>
          </a:ln>
        </p:spPr>
        <p:style>
          <a:lnRef idx="2">
            <a:scrgbClr r="0" g="0" b="0"/>
          </a:lnRef>
          <a:fillRef idx="1">
            <a:scrgbClr r="0" g="0" b="0"/>
          </a:fillRef>
          <a:effectRef idx="0">
            <a:schemeClr val="accent2">
              <a:alpha val="90000"/>
              <a:hueOff val="0"/>
              <a:satOff val="0"/>
              <a:lumOff val="0"/>
              <a:alphaOff val="-13333"/>
            </a:schemeClr>
          </a:effectRef>
          <a:fontRef idx="minor">
            <a:schemeClr val="lt1"/>
          </a:fontRef>
        </p:style>
        <p:txBody>
          <a:bodyPr/>
          <a:lstStyle/>
          <a:p>
            <a:endParaRPr lang="en-US" dirty="0"/>
          </a:p>
        </p:txBody>
      </p:sp>
      <p:sp>
        <p:nvSpPr>
          <p:cNvPr id="13" name="Rectangle 12" descr="Chat">
            <a:extLst>
              <a:ext uri="{FF2B5EF4-FFF2-40B4-BE49-F238E27FC236}">
                <a16:creationId xmlns:a16="http://schemas.microsoft.com/office/drawing/2014/main" id="{686DBCCC-8143-EB23-6CB4-665D755756CE}"/>
              </a:ext>
            </a:extLst>
          </p:cNvPr>
          <p:cNvSpPr/>
          <p:nvPr/>
        </p:nvSpPr>
        <p:spPr>
          <a:xfrm>
            <a:off x="657802" y="4220370"/>
            <a:ext cx="573295" cy="573295"/>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solidFill>
              <a:schemeClr val="accent6"/>
            </a:solidFill>
          </a:ln>
        </p:spPr>
        <p:style>
          <a:lnRef idx="2">
            <a:scrgbClr r="0" g="0" b="0"/>
          </a:lnRef>
          <a:fillRef idx="1">
            <a:scrgbClr r="0" g="0" b="0"/>
          </a:fillRef>
          <a:effectRef idx="0">
            <a:schemeClr val="accent2">
              <a:alpha val="90000"/>
              <a:hueOff val="0"/>
              <a:satOff val="0"/>
              <a:lumOff val="0"/>
              <a:alphaOff val="-26667"/>
            </a:schemeClr>
          </a:effectRef>
          <a:fontRef idx="minor">
            <a:schemeClr val="lt1"/>
          </a:fontRef>
        </p:style>
        <p:txBody>
          <a:bodyPr/>
          <a:lstStyle/>
          <a:p>
            <a:endParaRPr lang="en-US"/>
          </a:p>
        </p:txBody>
      </p:sp>
      <p:sp>
        <p:nvSpPr>
          <p:cNvPr id="14" name="Rectangle 13" descr="Speaker Phone">
            <a:extLst>
              <a:ext uri="{FF2B5EF4-FFF2-40B4-BE49-F238E27FC236}">
                <a16:creationId xmlns:a16="http://schemas.microsoft.com/office/drawing/2014/main" id="{77533254-9804-4C78-DE0C-734B79CE72CA}"/>
              </a:ext>
            </a:extLst>
          </p:cNvPr>
          <p:cNvSpPr/>
          <p:nvPr/>
        </p:nvSpPr>
        <p:spPr>
          <a:xfrm>
            <a:off x="657802" y="5319789"/>
            <a:ext cx="573295" cy="573295"/>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solidFill>
              <a:schemeClr val="accent6"/>
            </a:solidFill>
          </a:ln>
        </p:spPr>
        <p:style>
          <a:lnRef idx="2">
            <a:scrgbClr r="0" g="0" b="0"/>
          </a:lnRef>
          <a:fillRef idx="1">
            <a:scrgbClr r="0" g="0" b="0"/>
          </a:fillRef>
          <a:effectRef idx="0">
            <a:schemeClr val="accent2">
              <a:alpha val="90000"/>
              <a:hueOff val="0"/>
              <a:satOff val="0"/>
              <a:lumOff val="0"/>
              <a:alphaOff val="-40000"/>
            </a:schemeClr>
          </a:effectRef>
          <a:fontRef idx="minor">
            <a:schemeClr val="lt1"/>
          </a:fontRef>
        </p:style>
        <p:txBody>
          <a:bodyPr/>
          <a:lstStyle/>
          <a:p>
            <a:endParaRPr lang="en-US"/>
          </a:p>
        </p:txBody>
      </p:sp>
      <p:sp>
        <p:nvSpPr>
          <p:cNvPr id="15" name="TextBox 14">
            <a:extLst>
              <a:ext uri="{FF2B5EF4-FFF2-40B4-BE49-F238E27FC236}">
                <a16:creationId xmlns:a16="http://schemas.microsoft.com/office/drawing/2014/main" id="{6A03DE71-1F3F-7811-3E5B-0BA2E74B344B}"/>
              </a:ext>
            </a:extLst>
          </p:cNvPr>
          <p:cNvSpPr txBox="1"/>
          <p:nvPr/>
        </p:nvSpPr>
        <p:spPr>
          <a:xfrm>
            <a:off x="1399504" y="2018538"/>
            <a:ext cx="9702085" cy="677108"/>
          </a:xfrm>
          <a:prstGeom prst="rect">
            <a:avLst/>
          </a:prstGeom>
          <a:noFill/>
        </p:spPr>
        <p:txBody>
          <a:bodyPr wrap="square" rtlCol="0">
            <a:spAutoFit/>
          </a:bodyPr>
          <a:lstStyle/>
          <a:p>
            <a:r>
              <a:rPr lang="en-US" sz="2200" dirty="0">
                <a:latin typeface="Josefin Sans" pitchFamily="2" charset="0"/>
              </a:rPr>
              <a:t>We’re here to support YOU!</a:t>
            </a:r>
          </a:p>
          <a:p>
            <a:r>
              <a:rPr lang="en-US" sz="1600" dirty="0">
                <a:latin typeface="Josefin Sans" pitchFamily="2" charset="0"/>
              </a:rPr>
              <a:t>Working together to strengthen each distribution </a:t>
            </a:r>
          </a:p>
        </p:txBody>
      </p:sp>
      <p:sp>
        <p:nvSpPr>
          <p:cNvPr id="16" name="TextBox 15">
            <a:extLst>
              <a:ext uri="{FF2B5EF4-FFF2-40B4-BE49-F238E27FC236}">
                <a16:creationId xmlns:a16="http://schemas.microsoft.com/office/drawing/2014/main" id="{F0E18301-D286-9E79-61D4-F5CAD6CB1D22}"/>
              </a:ext>
            </a:extLst>
          </p:cNvPr>
          <p:cNvSpPr txBox="1"/>
          <p:nvPr/>
        </p:nvSpPr>
        <p:spPr>
          <a:xfrm>
            <a:off x="1355498" y="3100314"/>
            <a:ext cx="9702085" cy="677108"/>
          </a:xfrm>
          <a:prstGeom prst="rect">
            <a:avLst/>
          </a:prstGeom>
          <a:noFill/>
        </p:spPr>
        <p:txBody>
          <a:bodyPr wrap="square" rtlCol="0">
            <a:spAutoFit/>
          </a:bodyPr>
          <a:lstStyle/>
          <a:p>
            <a:r>
              <a:rPr lang="en-US" sz="2200" dirty="0">
                <a:latin typeface="Josefin Sans" pitchFamily="2" charset="0"/>
              </a:rPr>
              <a:t>We adjust as your needs evolve</a:t>
            </a:r>
          </a:p>
          <a:p>
            <a:r>
              <a:rPr lang="en-US" sz="1600" dirty="0">
                <a:latin typeface="Josefin Sans" pitchFamily="2" charset="0"/>
              </a:rPr>
              <a:t>Household numbers increase or decrease + storage capacity updates</a:t>
            </a:r>
          </a:p>
        </p:txBody>
      </p:sp>
      <p:sp>
        <p:nvSpPr>
          <p:cNvPr id="17" name="TextBox 16">
            <a:extLst>
              <a:ext uri="{FF2B5EF4-FFF2-40B4-BE49-F238E27FC236}">
                <a16:creationId xmlns:a16="http://schemas.microsoft.com/office/drawing/2014/main" id="{365C9CB8-7C23-84F2-1DF3-CA69DBBE2721}"/>
              </a:ext>
            </a:extLst>
          </p:cNvPr>
          <p:cNvSpPr txBox="1"/>
          <p:nvPr/>
        </p:nvSpPr>
        <p:spPr>
          <a:xfrm>
            <a:off x="1355500" y="4186735"/>
            <a:ext cx="9702085" cy="677108"/>
          </a:xfrm>
          <a:prstGeom prst="rect">
            <a:avLst/>
          </a:prstGeom>
          <a:noFill/>
        </p:spPr>
        <p:txBody>
          <a:bodyPr wrap="square" rtlCol="0">
            <a:spAutoFit/>
          </a:bodyPr>
          <a:lstStyle/>
          <a:p>
            <a:r>
              <a:rPr lang="en-US" sz="2200" dirty="0">
                <a:latin typeface="Josefin Sans" pitchFamily="2" charset="0"/>
              </a:rPr>
              <a:t>Ongoing, open communication</a:t>
            </a:r>
          </a:p>
          <a:p>
            <a:r>
              <a:rPr lang="en-US" sz="1600" dirty="0">
                <a:latin typeface="Josefin Sans" pitchFamily="2" charset="0"/>
              </a:rPr>
              <a:t>We’ll guide you through any updates or changes </a:t>
            </a:r>
          </a:p>
        </p:txBody>
      </p:sp>
      <p:sp>
        <p:nvSpPr>
          <p:cNvPr id="18" name="TextBox 17">
            <a:extLst>
              <a:ext uri="{FF2B5EF4-FFF2-40B4-BE49-F238E27FC236}">
                <a16:creationId xmlns:a16="http://schemas.microsoft.com/office/drawing/2014/main" id="{E8BDF39C-305D-6DB4-1C75-71C5560C7122}"/>
              </a:ext>
            </a:extLst>
          </p:cNvPr>
          <p:cNvSpPr txBox="1"/>
          <p:nvPr/>
        </p:nvSpPr>
        <p:spPr>
          <a:xfrm>
            <a:off x="1355499" y="5287257"/>
            <a:ext cx="9702085" cy="677108"/>
          </a:xfrm>
          <a:prstGeom prst="rect">
            <a:avLst/>
          </a:prstGeom>
          <a:noFill/>
        </p:spPr>
        <p:txBody>
          <a:bodyPr wrap="square" rtlCol="0">
            <a:spAutoFit/>
          </a:bodyPr>
          <a:lstStyle/>
          <a:p>
            <a:r>
              <a:rPr lang="en-US" sz="2200" dirty="0">
                <a:latin typeface="Josefin Sans" pitchFamily="2" charset="0"/>
              </a:rPr>
              <a:t>You’ll hear from us regularly</a:t>
            </a:r>
          </a:p>
          <a:p>
            <a:r>
              <a:rPr lang="en-US" sz="1600" dirty="0">
                <a:latin typeface="Josefin Sans" pitchFamily="2" charset="0"/>
              </a:rPr>
              <a:t>Emails, calls, and site visits</a:t>
            </a:r>
          </a:p>
        </p:txBody>
      </p:sp>
    </p:spTree>
    <p:extLst>
      <p:ext uri="{BB962C8B-B14F-4D97-AF65-F5344CB8AC3E}">
        <p14:creationId xmlns:p14="http://schemas.microsoft.com/office/powerpoint/2010/main" val="83454087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9FBD9-7BE3-A705-88AD-95DF05A583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23AC45-14FC-F73F-7C24-A959DBEF680A}"/>
              </a:ext>
            </a:extLst>
          </p:cNvPr>
          <p:cNvSpPr>
            <a:spLocks noGrp="1"/>
          </p:cNvSpPr>
          <p:nvPr>
            <p:ph type="title"/>
          </p:nvPr>
        </p:nvSpPr>
        <p:spPr/>
        <p:txBody>
          <a:bodyPr/>
          <a:lstStyle/>
          <a:p>
            <a:r>
              <a:rPr lang="en-US" dirty="0"/>
              <a:t>Compliance Visits</a:t>
            </a:r>
          </a:p>
        </p:txBody>
      </p:sp>
      <p:sp>
        <p:nvSpPr>
          <p:cNvPr id="3" name="Content Placeholder 2">
            <a:extLst>
              <a:ext uri="{FF2B5EF4-FFF2-40B4-BE49-F238E27FC236}">
                <a16:creationId xmlns:a16="http://schemas.microsoft.com/office/drawing/2014/main" id="{868E912E-0F9F-A549-A0EF-CA54A3BF9990}"/>
              </a:ext>
            </a:extLst>
          </p:cNvPr>
          <p:cNvSpPr>
            <a:spLocks noGrp="1"/>
          </p:cNvSpPr>
          <p:nvPr>
            <p:ph idx="1"/>
          </p:nvPr>
        </p:nvSpPr>
        <p:spPr>
          <a:xfrm>
            <a:off x="838198" y="1835733"/>
            <a:ext cx="10515599" cy="2274442"/>
          </a:xfrm>
        </p:spPr>
        <p:txBody>
          <a:bodyPr>
            <a:normAutofit/>
          </a:bodyPr>
          <a:lstStyle/>
          <a:p>
            <a:r>
              <a:rPr lang="en-US" dirty="0"/>
              <a:t>Completely unannounced and occur once a year</a:t>
            </a:r>
          </a:p>
          <a:p>
            <a:r>
              <a:rPr lang="en-US" dirty="0"/>
              <a:t>Moving to digital form which means it’ll be much more in depth</a:t>
            </a:r>
          </a:p>
          <a:p>
            <a:r>
              <a:rPr lang="en-US" dirty="0"/>
              <a:t>What happens if you’re found to be non-compliant?</a:t>
            </a:r>
          </a:p>
          <a:p>
            <a:endParaRPr lang="en-US" dirty="0"/>
          </a:p>
        </p:txBody>
      </p:sp>
      <p:sp>
        <p:nvSpPr>
          <p:cNvPr id="4" name="Slide Number Placeholder 3">
            <a:extLst>
              <a:ext uri="{FF2B5EF4-FFF2-40B4-BE49-F238E27FC236}">
                <a16:creationId xmlns:a16="http://schemas.microsoft.com/office/drawing/2014/main" id="{941F4E0A-4BA9-5FF7-8BA1-0631FE3D28DE}"/>
              </a:ext>
            </a:extLst>
          </p:cNvPr>
          <p:cNvSpPr>
            <a:spLocks noGrp="1"/>
          </p:cNvSpPr>
          <p:nvPr>
            <p:ph type="sldNum" sz="quarter" idx="12"/>
          </p:nvPr>
        </p:nvSpPr>
        <p:spPr/>
        <p:txBody>
          <a:bodyPr/>
          <a:lstStyle/>
          <a:p>
            <a:fld id="{5C644756-65BC-431D-B46B-646001C398B9}" type="slidenum">
              <a:rPr lang="en-US" smtClean="0"/>
              <a:t>5</a:t>
            </a:fld>
            <a:endParaRPr lang="en-US"/>
          </a:p>
        </p:txBody>
      </p:sp>
      <p:sp>
        <p:nvSpPr>
          <p:cNvPr id="5" name="Rectangle 4">
            <a:extLst>
              <a:ext uri="{FF2B5EF4-FFF2-40B4-BE49-F238E27FC236}">
                <a16:creationId xmlns:a16="http://schemas.microsoft.com/office/drawing/2014/main" id="{EC89F22D-99E4-32F1-D209-1ABEF076A84E}"/>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B281C55-0A7D-A67B-7FB1-D4EFF636F329}"/>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FDF909EA-FEE8-C2FB-4397-A1AC7DA0E3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sp>
        <p:nvSpPr>
          <p:cNvPr id="19" name="TextBox 18">
            <a:extLst>
              <a:ext uri="{FF2B5EF4-FFF2-40B4-BE49-F238E27FC236}">
                <a16:creationId xmlns:a16="http://schemas.microsoft.com/office/drawing/2014/main" id="{D909476F-A89C-FAFD-2188-246792282747}"/>
              </a:ext>
            </a:extLst>
          </p:cNvPr>
          <p:cNvSpPr txBox="1"/>
          <p:nvPr/>
        </p:nvSpPr>
        <p:spPr>
          <a:xfrm>
            <a:off x="3930732" y="3348842"/>
            <a:ext cx="184731" cy="369332"/>
          </a:xfrm>
          <a:prstGeom prst="rect">
            <a:avLst/>
          </a:prstGeom>
          <a:noFill/>
        </p:spPr>
        <p:txBody>
          <a:bodyPr wrap="none" rtlCol="0">
            <a:spAutoFit/>
          </a:bodyPr>
          <a:lstStyle/>
          <a:p>
            <a:endParaRPr lang="en-US" dirty="0"/>
          </a:p>
        </p:txBody>
      </p:sp>
      <p:pic>
        <p:nvPicPr>
          <p:cNvPr id="8" name="Picture 7">
            <a:extLst>
              <a:ext uri="{FF2B5EF4-FFF2-40B4-BE49-F238E27FC236}">
                <a16:creationId xmlns:a16="http://schemas.microsoft.com/office/drawing/2014/main" id="{144CECFB-738A-9DB2-14FA-0675147CC471}"/>
              </a:ext>
              <a:ext uri="{C183D7F6-B498-43B3-948B-1728B52AA6E4}">
                <adec:decorative xmlns:adec="http://schemas.microsoft.com/office/drawing/2017/decorative" val="1"/>
              </a:ext>
            </a:extLst>
          </p:cNvPr>
          <p:cNvPicPr>
            <a:picLocks noChangeAspect="1"/>
          </p:cNvPicPr>
          <p:nvPr/>
        </p:nvPicPr>
        <p:blipFill>
          <a:blip r:embed="rId4"/>
          <a:srcRect/>
          <a:stretch>
            <a:fillRect/>
          </a:stretch>
        </p:blipFill>
        <p:spPr>
          <a:xfrm>
            <a:off x="1545529" y="3533508"/>
            <a:ext cx="9100936" cy="2934232"/>
          </a:xfrm>
          <a:prstGeom prst="rect">
            <a:avLst/>
          </a:prstGeom>
        </p:spPr>
      </p:pic>
    </p:spTree>
    <p:extLst>
      <p:ext uri="{BB962C8B-B14F-4D97-AF65-F5344CB8AC3E}">
        <p14:creationId xmlns:p14="http://schemas.microsoft.com/office/powerpoint/2010/main" val="19463779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D87E-9F94-6014-24BE-AE9A800517FF}"/>
              </a:ext>
            </a:extLst>
          </p:cNvPr>
          <p:cNvSpPr>
            <a:spLocks noGrp="1"/>
          </p:cNvSpPr>
          <p:nvPr>
            <p:ph type="title"/>
          </p:nvPr>
        </p:nvSpPr>
        <p:spPr/>
        <p:txBody>
          <a:bodyPr/>
          <a:lstStyle/>
          <a:p>
            <a:r>
              <a:rPr lang="en-US" dirty="0"/>
              <a:t>Outreach</a:t>
            </a:r>
          </a:p>
        </p:txBody>
      </p:sp>
      <p:sp>
        <p:nvSpPr>
          <p:cNvPr id="3" name="Content Placeholder 2">
            <a:extLst>
              <a:ext uri="{FF2B5EF4-FFF2-40B4-BE49-F238E27FC236}">
                <a16:creationId xmlns:a16="http://schemas.microsoft.com/office/drawing/2014/main" id="{D23A5CBE-8F9B-7B06-3CDE-7A24133EF3D4}"/>
              </a:ext>
            </a:extLst>
          </p:cNvPr>
          <p:cNvSpPr>
            <a:spLocks noGrp="1"/>
          </p:cNvSpPr>
          <p:nvPr>
            <p:ph idx="1"/>
          </p:nvPr>
        </p:nvSpPr>
        <p:spPr>
          <a:xfrm>
            <a:off x="838200" y="1650872"/>
            <a:ext cx="7401128" cy="4351338"/>
          </a:xfrm>
        </p:spPr>
        <p:txBody>
          <a:bodyPr>
            <a:normAutofit fontScale="92500" lnSpcReduction="10000"/>
          </a:bodyPr>
          <a:lstStyle/>
          <a:p>
            <a:r>
              <a:rPr lang="en-US" dirty="0"/>
              <a:t>How will the community know about your distributions?</a:t>
            </a:r>
          </a:p>
          <a:p>
            <a:pPr lvl="1"/>
            <a:r>
              <a:rPr lang="en-US" dirty="0"/>
              <a:t>Websites</a:t>
            </a:r>
          </a:p>
          <a:p>
            <a:pPr lvl="1"/>
            <a:r>
              <a:rPr lang="en-US" dirty="0"/>
              <a:t>Social media</a:t>
            </a:r>
          </a:p>
          <a:p>
            <a:pPr lvl="1"/>
            <a:r>
              <a:rPr lang="en-US" dirty="0"/>
              <a:t>Flyers</a:t>
            </a:r>
          </a:p>
          <a:p>
            <a:pPr lvl="1"/>
            <a:r>
              <a:rPr lang="en-US" dirty="0"/>
              <a:t>Announcements</a:t>
            </a:r>
          </a:p>
          <a:p>
            <a:r>
              <a:rPr lang="en-US" dirty="0"/>
              <a:t>Translation services </a:t>
            </a:r>
          </a:p>
          <a:p>
            <a:pPr lvl="1"/>
            <a:r>
              <a:rPr lang="en-US" dirty="0"/>
              <a:t>We can translate materials to reach more community members</a:t>
            </a:r>
          </a:p>
          <a:p>
            <a:r>
              <a:rPr lang="en-US" dirty="0"/>
              <a:t>Discover ways to promote consistent volunteer involvement</a:t>
            </a:r>
          </a:p>
          <a:p>
            <a:pPr lvl="1"/>
            <a:r>
              <a:rPr lang="en-US" dirty="0"/>
              <a:t>More details on next slide</a:t>
            </a:r>
          </a:p>
        </p:txBody>
      </p:sp>
      <p:sp>
        <p:nvSpPr>
          <p:cNvPr id="4" name="Slide Number Placeholder 3">
            <a:extLst>
              <a:ext uri="{FF2B5EF4-FFF2-40B4-BE49-F238E27FC236}">
                <a16:creationId xmlns:a16="http://schemas.microsoft.com/office/drawing/2014/main" id="{8A3774DD-5996-FCBF-E752-1F96CB411B87}"/>
              </a:ext>
            </a:extLst>
          </p:cNvPr>
          <p:cNvSpPr>
            <a:spLocks noGrp="1"/>
          </p:cNvSpPr>
          <p:nvPr>
            <p:ph type="sldNum" sz="quarter" idx="12"/>
          </p:nvPr>
        </p:nvSpPr>
        <p:spPr/>
        <p:txBody>
          <a:bodyPr/>
          <a:lstStyle/>
          <a:p>
            <a:fld id="{5C644756-65BC-431D-B46B-646001C398B9}" type="slidenum">
              <a:rPr lang="en-US" smtClean="0"/>
              <a:t>6</a:t>
            </a:fld>
            <a:endParaRPr lang="en-US"/>
          </a:p>
        </p:txBody>
      </p:sp>
      <p:sp>
        <p:nvSpPr>
          <p:cNvPr id="5" name="Rectangle 4">
            <a:extLst>
              <a:ext uri="{FF2B5EF4-FFF2-40B4-BE49-F238E27FC236}">
                <a16:creationId xmlns:a16="http://schemas.microsoft.com/office/drawing/2014/main" id="{02903C8B-58CF-2716-3AE1-14467936962F}"/>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33200CD-BD7A-4AE1-C429-FC461307E140}"/>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10537EA2-0B3A-ECE8-F8B8-3E36C8B01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11" name="Picture 10">
            <a:extLst>
              <a:ext uri="{FF2B5EF4-FFF2-40B4-BE49-F238E27FC236}">
                <a16:creationId xmlns:a16="http://schemas.microsoft.com/office/drawing/2014/main" id="{2D650687-A062-B781-06A3-5A0186BB2B85}"/>
              </a:ext>
            </a:extLst>
          </p:cNvPr>
          <p:cNvPicPr>
            <a:picLocks noChangeAspect="1"/>
          </p:cNvPicPr>
          <p:nvPr/>
        </p:nvPicPr>
        <p:blipFill>
          <a:blip r:embed="rId4"/>
          <a:stretch>
            <a:fillRect/>
          </a:stretch>
        </p:blipFill>
        <p:spPr>
          <a:xfrm>
            <a:off x="8244386" y="1378101"/>
            <a:ext cx="3753650" cy="4748665"/>
          </a:xfrm>
          <a:prstGeom prst="rect">
            <a:avLst/>
          </a:prstGeom>
        </p:spPr>
      </p:pic>
    </p:spTree>
    <p:extLst>
      <p:ext uri="{BB962C8B-B14F-4D97-AF65-F5344CB8AC3E}">
        <p14:creationId xmlns:p14="http://schemas.microsoft.com/office/powerpoint/2010/main" val="75761363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ED893-1200-4AF0-50C9-1CEF135659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F850FB-925C-362D-1196-08811DBE0962}"/>
              </a:ext>
            </a:extLst>
          </p:cNvPr>
          <p:cNvSpPr>
            <a:spLocks noGrp="1"/>
          </p:cNvSpPr>
          <p:nvPr>
            <p:ph type="title"/>
          </p:nvPr>
        </p:nvSpPr>
        <p:spPr/>
        <p:txBody>
          <a:bodyPr/>
          <a:lstStyle/>
          <a:p>
            <a:r>
              <a:rPr lang="en-US" dirty="0"/>
              <a:t>Volunteers: </a:t>
            </a:r>
            <a:r>
              <a:rPr lang="en-US" i="1" dirty="0"/>
              <a:t>Topics to Discuss</a:t>
            </a:r>
            <a:endParaRPr lang="en-US" dirty="0"/>
          </a:p>
        </p:txBody>
      </p:sp>
      <p:sp>
        <p:nvSpPr>
          <p:cNvPr id="3" name="Content Placeholder 2">
            <a:extLst>
              <a:ext uri="{FF2B5EF4-FFF2-40B4-BE49-F238E27FC236}">
                <a16:creationId xmlns:a16="http://schemas.microsoft.com/office/drawing/2014/main" id="{C3AAC48F-60E3-1190-67AF-1C38706D2F86}"/>
              </a:ext>
            </a:extLst>
          </p:cNvPr>
          <p:cNvSpPr>
            <a:spLocks noGrp="1"/>
          </p:cNvSpPr>
          <p:nvPr>
            <p:ph idx="1"/>
          </p:nvPr>
        </p:nvSpPr>
        <p:spPr>
          <a:xfrm>
            <a:off x="838200" y="1742151"/>
            <a:ext cx="4847300" cy="4351338"/>
          </a:xfrm>
        </p:spPr>
        <p:txBody>
          <a:bodyPr>
            <a:normAutofit fontScale="62500" lnSpcReduction="20000"/>
          </a:bodyPr>
          <a:lstStyle/>
          <a:p>
            <a:pPr>
              <a:lnSpc>
                <a:spcPct val="110000"/>
              </a:lnSpc>
            </a:pPr>
            <a:r>
              <a:rPr lang="en-US" sz="3400" dirty="0"/>
              <a:t>Before Distribution</a:t>
            </a:r>
          </a:p>
          <a:p>
            <a:pPr lvl="1">
              <a:lnSpc>
                <a:spcPct val="110000"/>
              </a:lnSpc>
            </a:pPr>
            <a:r>
              <a:rPr lang="en-US" sz="2900" dirty="0"/>
              <a:t>Arrival time</a:t>
            </a:r>
          </a:p>
          <a:p>
            <a:pPr lvl="1">
              <a:lnSpc>
                <a:spcPct val="110000"/>
              </a:lnSpc>
            </a:pPr>
            <a:r>
              <a:rPr lang="en-US" sz="2900" dirty="0"/>
              <a:t>Parking</a:t>
            </a:r>
          </a:p>
          <a:p>
            <a:pPr lvl="1">
              <a:lnSpc>
                <a:spcPct val="110000"/>
              </a:lnSpc>
            </a:pPr>
            <a:r>
              <a:rPr lang="en-US" sz="2900" dirty="0"/>
              <a:t>Check-in area</a:t>
            </a:r>
          </a:p>
          <a:p>
            <a:pPr lvl="1">
              <a:lnSpc>
                <a:spcPct val="110000"/>
              </a:lnSpc>
            </a:pPr>
            <a:r>
              <a:rPr lang="en-US" sz="2900" dirty="0"/>
              <a:t>Point of contact</a:t>
            </a:r>
          </a:p>
          <a:p>
            <a:pPr lvl="1">
              <a:lnSpc>
                <a:spcPct val="110000"/>
              </a:lnSpc>
            </a:pPr>
            <a:r>
              <a:rPr lang="en-US" sz="2900" dirty="0"/>
              <a:t>Access to water and restrooms</a:t>
            </a:r>
          </a:p>
          <a:p>
            <a:pPr>
              <a:lnSpc>
                <a:spcPct val="110000"/>
              </a:lnSpc>
            </a:pPr>
            <a:r>
              <a:rPr lang="en-US" sz="3400" dirty="0"/>
              <a:t>During Distribution</a:t>
            </a:r>
          </a:p>
          <a:p>
            <a:pPr lvl="1">
              <a:lnSpc>
                <a:spcPct val="110000"/>
              </a:lnSpc>
            </a:pPr>
            <a:r>
              <a:rPr lang="en-US" sz="2900" dirty="0"/>
              <a:t>Food Safety Best Practices</a:t>
            </a:r>
          </a:p>
          <a:p>
            <a:pPr lvl="1">
              <a:lnSpc>
                <a:spcPct val="110000"/>
              </a:lnSpc>
            </a:pPr>
            <a:r>
              <a:rPr lang="en-US" sz="2900" dirty="0"/>
              <a:t>Responsibilities</a:t>
            </a:r>
          </a:p>
          <a:p>
            <a:pPr lvl="1">
              <a:lnSpc>
                <a:spcPct val="110000"/>
              </a:lnSpc>
            </a:pPr>
            <a:r>
              <a:rPr lang="en-US" sz="2900" dirty="0"/>
              <a:t>Flow of distribution</a:t>
            </a:r>
          </a:p>
          <a:p>
            <a:pPr>
              <a:lnSpc>
                <a:spcPct val="110000"/>
              </a:lnSpc>
            </a:pPr>
            <a:r>
              <a:rPr lang="en-US" sz="3400" dirty="0"/>
              <a:t>After Distribution</a:t>
            </a:r>
          </a:p>
          <a:p>
            <a:pPr lvl="1">
              <a:lnSpc>
                <a:spcPct val="110000"/>
              </a:lnSpc>
            </a:pPr>
            <a:r>
              <a:rPr lang="en-US" sz="2900" dirty="0"/>
              <a:t>Clean up process</a:t>
            </a:r>
          </a:p>
          <a:p>
            <a:pPr lvl="1">
              <a:lnSpc>
                <a:spcPct val="110000"/>
              </a:lnSpc>
            </a:pPr>
            <a:r>
              <a:rPr lang="en-US" sz="2900" dirty="0"/>
              <a:t>Thank you</a:t>
            </a:r>
          </a:p>
        </p:txBody>
      </p:sp>
      <p:sp>
        <p:nvSpPr>
          <p:cNvPr id="4" name="Slide Number Placeholder 3">
            <a:extLst>
              <a:ext uri="{FF2B5EF4-FFF2-40B4-BE49-F238E27FC236}">
                <a16:creationId xmlns:a16="http://schemas.microsoft.com/office/drawing/2014/main" id="{ED163804-2863-EF8F-4779-398531D6C91F}"/>
              </a:ext>
            </a:extLst>
          </p:cNvPr>
          <p:cNvSpPr>
            <a:spLocks noGrp="1"/>
          </p:cNvSpPr>
          <p:nvPr>
            <p:ph type="sldNum" sz="quarter" idx="12"/>
          </p:nvPr>
        </p:nvSpPr>
        <p:spPr/>
        <p:txBody>
          <a:bodyPr/>
          <a:lstStyle/>
          <a:p>
            <a:fld id="{5C644756-65BC-431D-B46B-646001C398B9}" type="slidenum">
              <a:rPr lang="en-US" smtClean="0"/>
              <a:t>7</a:t>
            </a:fld>
            <a:endParaRPr lang="en-US"/>
          </a:p>
        </p:txBody>
      </p:sp>
      <p:sp>
        <p:nvSpPr>
          <p:cNvPr id="5" name="Rectangle 4">
            <a:extLst>
              <a:ext uri="{FF2B5EF4-FFF2-40B4-BE49-F238E27FC236}">
                <a16:creationId xmlns:a16="http://schemas.microsoft.com/office/drawing/2014/main" id="{4FE3338A-4A2D-EA08-D30F-E77ABB3CA992}"/>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76760254-A085-733D-E542-3485264231CE}"/>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D67CED8D-9AD3-904B-3137-A14D3DA4F3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7" name="Picture 6" descr="volunteer-distribution-center">
            <a:extLst>
              <a:ext uri="{FF2B5EF4-FFF2-40B4-BE49-F238E27FC236}">
                <a16:creationId xmlns:a16="http://schemas.microsoft.com/office/drawing/2014/main" id="{5F40646A-5B8F-7713-9E16-90124DABD9FB}"/>
              </a:ext>
            </a:extLst>
          </p:cNvPr>
          <p:cNvPicPr>
            <a:picLocks noChangeAspect="1"/>
          </p:cNvPicPr>
          <p:nvPr/>
        </p:nvPicPr>
        <p:blipFill>
          <a:blip r:embed="rId4"/>
          <a:stretch>
            <a:fillRect/>
          </a:stretch>
        </p:blipFill>
        <p:spPr>
          <a:xfrm>
            <a:off x="5685500" y="1875649"/>
            <a:ext cx="5850200" cy="3902083"/>
          </a:xfrm>
          <a:prstGeom prst="rect">
            <a:avLst/>
          </a:prstGeom>
        </p:spPr>
      </p:pic>
    </p:spTree>
    <p:extLst>
      <p:ext uri="{BB962C8B-B14F-4D97-AF65-F5344CB8AC3E}">
        <p14:creationId xmlns:p14="http://schemas.microsoft.com/office/powerpoint/2010/main" val="290007246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41EFB-00AE-093A-828A-66E617A7BB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2C0D15-E15B-C697-B6F6-418E848521D2}"/>
              </a:ext>
            </a:extLst>
          </p:cNvPr>
          <p:cNvSpPr>
            <a:spLocks noGrp="1"/>
          </p:cNvSpPr>
          <p:nvPr>
            <p:ph type="title"/>
          </p:nvPr>
        </p:nvSpPr>
        <p:spPr/>
        <p:txBody>
          <a:bodyPr/>
          <a:lstStyle/>
          <a:p>
            <a:r>
              <a:rPr lang="en-US" dirty="0"/>
              <a:t>Volunteers Receiving Food</a:t>
            </a:r>
          </a:p>
        </p:txBody>
      </p:sp>
      <p:sp>
        <p:nvSpPr>
          <p:cNvPr id="3" name="Content Placeholder 2">
            <a:extLst>
              <a:ext uri="{FF2B5EF4-FFF2-40B4-BE49-F238E27FC236}">
                <a16:creationId xmlns:a16="http://schemas.microsoft.com/office/drawing/2014/main" id="{3D54EE06-8620-A8F2-8E42-5EE050C0C8EB}"/>
              </a:ext>
            </a:extLst>
          </p:cNvPr>
          <p:cNvSpPr>
            <a:spLocks noGrp="1"/>
          </p:cNvSpPr>
          <p:nvPr>
            <p:ph idx="1"/>
          </p:nvPr>
        </p:nvSpPr>
        <p:spPr>
          <a:xfrm>
            <a:off x="838200" y="1742151"/>
            <a:ext cx="5668625" cy="4351338"/>
          </a:xfrm>
        </p:spPr>
        <p:txBody>
          <a:bodyPr>
            <a:normAutofit fontScale="85000" lnSpcReduction="10000"/>
          </a:bodyPr>
          <a:lstStyle/>
          <a:p>
            <a:pPr>
              <a:lnSpc>
                <a:spcPct val="110000"/>
              </a:lnSpc>
            </a:pPr>
            <a:r>
              <a:rPr lang="en-US" sz="3400" dirty="0"/>
              <a:t>Need to have consistent process</a:t>
            </a:r>
          </a:p>
          <a:p>
            <a:pPr lvl="1">
              <a:lnSpc>
                <a:spcPct val="110000"/>
              </a:lnSpc>
            </a:pPr>
            <a:r>
              <a:rPr lang="en-US" sz="3000" dirty="0"/>
              <a:t>Either before, during, or after distribution</a:t>
            </a:r>
          </a:p>
          <a:p>
            <a:pPr>
              <a:lnSpc>
                <a:spcPct val="110000"/>
              </a:lnSpc>
            </a:pPr>
            <a:r>
              <a:rPr lang="en-US" sz="3400" dirty="0"/>
              <a:t>Volunteer household information must be recorded</a:t>
            </a:r>
          </a:p>
          <a:p>
            <a:pPr>
              <a:lnSpc>
                <a:spcPct val="110000"/>
              </a:lnSpc>
            </a:pPr>
            <a:r>
              <a:rPr lang="en-US" sz="3400" dirty="0"/>
              <a:t>No preferential treatment</a:t>
            </a:r>
          </a:p>
          <a:p>
            <a:pPr lvl="1">
              <a:lnSpc>
                <a:spcPct val="110000"/>
              </a:lnSpc>
            </a:pPr>
            <a:r>
              <a:rPr lang="en-US" sz="3000" dirty="0"/>
              <a:t>Receiving same amount as everyone else</a:t>
            </a:r>
          </a:p>
        </p:txBody>
      </p:sp>
      <p:sp>
        <p:nvSpPr>
          <p:cNvPr id="4" name="Slide Number Placeholder 3">
            <a:extLst>
              <a:ext uri="{FF2B5EF4-FFF2-40B4-BE49-F238E27FC236}">
                <a16:creationId xmlns:a16="http://schemas.microsoft.com/office/drawing/2014/main" id="{A1424F87-736C-A205-BACC-397CDA1578A4}"/>
              </a:ext>
            </a:extLst>
          </p:cNvPr>
          <p:cNvSpPr>
            <a:spLocks noGrp="1"/>
          </p:cNvSpPr>
          <p:nvPr>
            <p:ph type="sldNum" sz="quarter" idx="12"/>
          </p:nvPr>
        </p:nvSpPr>
        <p:spPr/>
        <p:txBody>
          <a:bodyPr/>
          <a:lstStyle/>
          <a:p>
            <a:fld id="{5C644756-65BC-431D-B46B-646001C398B9}" type="slidenum">
              <a:rPr lang="en-US" smtClean="0"/>
              <a:t>8</a:t>
            </a:fld>
            <a:endParaRPr lang="en-US"/>
          </a:p>
        </p:txBody>
      </p:sp>
      <p:sp>
        <p:nvSpPr>
          <p:cNvPr id="5" name="Rectangle 4">
            <a:extLst>
              <a:ext uri="{FF2B5EF4-FFF2-40B4-BE49-F238E27FC236}">
                <a16:creationId xmlns:a16="http://schemas.microsoft.com/office/drawing/2014/main" id="{85E9A313-820A-FBDA-3BE9-D3FD48615056}"/>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36768EF3-15A9-90E1-DA81-0EC4512E16DF}"/>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691791EA-B118-B751-CB5A-7B01A83996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8" name="Picture 7" descr="A group of people standing under a tent&#10;&#10;AI-generated content may be incorrect.">
            <a:extLst>
              <a:ext uri="{FF2B5EF4-FFF2-40B4-BE49-F238E27FC236}">
                <a16:creationId xmlns:a16="http://schemas.microsoft.com/office/drawing/2014/main" id="{C2A4B3C0-0139-F03A-5B03-D1484AFD9B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6825" y="1866394"/>
            <a:ext cx="5069288" cy="3379217"/>
          </a:xfrm>
          <a:prstGeom prst="rect">
            <a:avLst/>
          </a:prstGeom>
        </p:spPr>
      </p:pic>
    </p:spTree>
    <p:extLst>
      <p:ext uri="{BB962C8B-B14F-4D97-AF65-F5344CB8AC3E}">
        <p14:creationId xmlns:p14="http://schemas.microsoft.com/office/powerpoint/2010/main" val="323900464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BF086-3A70-EDF8-C196-23315A5F724F}"/>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0B8FD020-8301-198E-3095-F13A6DE719BD}"/>
              </a:ext>
            </a:extLst>
          </p:cNvPr>
          <p:cNvSpPr/>
          <p:nvPr/>
        </p:nvSpPr>
        <p:spPr>
          <a:xfrm>
            <a:off x="0" y="1495528"/>
            <a:ext cx="12192000" cy="4791456"/>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pic>
        <p:nvPicPr>
          <p:cNvPr id="24" name="Picture 23" descr="A logo with a hand and a heart&#10;&#10;Description automatically generated">
            <a:extLst>
              <a:ext uri="{FF2B5EF4-FFF2-40B4-BE49-F238E27FC236}">
                <a16:creationId xmlns:a16="http://schemas.microsoft.com/office/drawing/2014/main" id="{9DBB7625-6B35-D6FA-9474-FED46C5429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sp>
        <p:nvSpPr>
          <p:cNvPr id="2" name="Slide Number Placeholder 1">
            <a:extLst>
              <a:ext uri="{FF2B5EF4-FFF2-40B4-BE49-F238E27FC236}">
                <a16:creationId xmlns:a16="http://schemas.microsoft.com/office/drawing/2014/main" id="{8FB45658-CE1E-3207-4293-0D93D59CC29E}"/>
              </a:ext>
            </a:extLst>
          </p:cNvPr>
          <p:cNvSpPr>
            <a:spLocks noGrp="1"/>
          </p:cNvSpPr>
          <p:nvPr>
            <p:ph type="sldNum" sz="quarter" idx="12"/>
          </p:nvPr>
        </p:nvSpPr>
        <p:spPr/>
        <p:txBody>
          <a:bodyPr/>
          <a:lstStyle/>
          <a:p>
            <a:fld id="{5C644756-65BC-431D-B46B-646001C398B9}" type="slidenum">
              <a:rPr lang="en-US" smtClean="0"/>
              <a:t>9</a:t>
            </a:fld>
            <a:endParaRPr lang="en-US"/>
          </a:p>
        </p:txBody>
      </p:sp>
      <p:sp>
        <p:nvSpPr>
          <p:cNvPr id="4" name="Rectangle 3">
            <a:extLst>
              <a:ext uri="{FF2B5EF4-FFF2-40B4-BE49-F238E27FC236}">
                <a16:creationId xmlns:a16="http://schemas.microsoft.com/office/drawing/2014/main" id="{68EDD698-412D-2EC1-B084-8FD526549525}"/>
              </a:ext>
            </a:extLst>
          </p:cNvPr>
          <p:cNvSpPr/>
          <p:nvPr/>
        </p:nvSpPr>
        <p:spPr>
          <a:xfrm>
            <a:off x="1" y="6344767"/>
            <a:ext cx="12192000" cy="14630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DBD4082-BC81-5402-9052-301F84B9672A}"/>
              </a:ext>
            </a:extLst>
          </p:cNvPr>
          <p:cNvSpPr/>
          <p:nvPr/>
        </p:nvSpPr>
        <p:spPr>
          <a:xfrm>
            <a:off x="0" y="2753832"/>
            <a:ext cx="12192000" cy="135033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0" dirty="0">
                <a:solidFill>
                  <a:schemeClr val="tx1"/>
                </a:solidFill>
                <a:latin typeface="Josefin Sans" pitchFamily="2" charset="0"/>
              </a:rPr>
              <a:t>Distributions</a:t>
            </a:r>
          </a:p>
        </p:txBody>
      </p:sp>
      <p:sp>
        <p:nvSpPr>
          <p:cNvPr id="8" name="TextBox 7">
            <a:extLst>
              <a:ext uri="{FF2B5EF4-FFF2-40B4-BE49-F238E27FC236}">
                <a16:creationId xmlns:a16="http://schemas.microsoft.com/office/drawing/2014/main" id="{9CC7D567-E2E8-5146-4C98-2BFA7ABFABD8}"/>
              </a:ext>
            </a:extLst>
          </p:cNvPr>
          <p:cNvSpPr txBox="1"/>
          <p:nvPr/>
        </p:nvSpPr>
        <p:spPr>
          <a:xfrm>
            <a:off x="1799894" y="4382598"/>
            <a:ext cx="8592212" cy="1200329"/>
          </a:xfrm>
          <a:prstGeom prst="rect">
            <a:avLst/>
          </a:prstGeom>
          <a:noFill/>
        </p:spPr>
        <p:txBody>
          <a:bodyPr wrap="square" rtlCol="0">
            <a:spAutoFit/>
          </a:bodyPr>
          <a:lstStyle/>
          <a:p>
            <a:pPr algn="ctr"/>
            <a:r>
              <a:rPr lang="en-US" sz="2400" dirty="0">
                <a:solidFill>
                  <a:srgbClr val="FFFFFF"/>
                </a:solidFill>
                <a:latin typeface="Josefin Sans" pitchFamily="2" charset="0"/>
                <a:cs typeface="Arial" panose="020B0604020202020204" pitchFamily="34" charset="0"/>
              </a:rPr>
              <a:t>There are several ways you can distribute food to the community based on your storage and volunteer capacity, while still incorporating client choice.</a:t>
            </a:r>
            <a:endParaRPr lang="en-US" sz="2400" dirty="0">
              <a:latin typeface="Josefin Sans" pitchFamily="2" charset="0"/>
            </a:endParaRPr>
          </a:p>
        </p:txBody>
      </p:sp>
    </p:spTree>
    <p:extLst>
      <p:ext uri="{BB962C8B-B14F-4D97-AF65-F5344CB8AC3E}">
        <p14:creationId xmlns:p14="http://schemas.microsoft.com/office/powerpoint/2010/main" val="8814063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D87E-9F94-6014-24BE-AE9A800517FF}"/>
              </a:ext>
            </a:extLst>
          </p:cNvPr>
          <p:cNvSpPr>
            <a:spLocks noGrp="1"/>
          </p:cNvSpPr>
          <p:nvPr>
            <p:ph type="title"/>
          </p:nvPr>
        </p:nvSpPr>
        <p:spPr/>
        <p:txBody>
          <a:bodyPr/>
          <a:lstStyle/>
          <a:p>
            <a:r>
              <a:rPr lang="en-US" dirty="0"/>
              <a:t>Just-in-time Delivery</a:t>
            </a:r>
          </a:p>
        </p:txBody>
      </p:sp>
      <p:sp>
        <p:nvSpPr>
          <p:cNvPr id="4" name="Slide Number Placeholder 3">
            <a:extLst>
              <a:ext uri="{FF2B5EF4-FFF2-40B4-BE49-F238E27FC236}">
                <a16:creationId xmlns:a16="http://schemas.microsoft.com/office/drawing/2014/main" id="{8A3774DD-5996-FCBF-E752-1F96CB411B87}"/>
              </a:ext>
            </a:extLst>
          </p:cNvPr>
          <p:cNvSpPr>
            <a:spLocks noGrp="1"/>
          </p:cNvSpPr>
          <p:nvPr>
            <p:ph type="sldNum" sz="quarter" idx="12"/>
          </p:nvPr>
        </p:nvSpPr>
        <p:spPr/>
        <p:txBody>
          <a:bodyPr/>
          <a:lstStyle/>
          <a:p>
            <a:fld id="{5C644756-65BC-431D-B46B-646001C398B9}" type="slidenum">
              <a:rPr lang="en-US" smtClean="0"/>
              <a:t>10</a:t>
            </a:fld>
            <a:endParaRPr lang="en-US" dirty="0"/>
          </a:p>
        </p:txBody>
      </p:sp>
      <p:sp>
        <p:nvSpPr>
          <p:cNvPr id="5" name="Rectangle 4">
            <a:extLst>
              <a:ext uri="{FF2B5EF4-FFF2-40B4-BE49-F238E27FC236}">
                <a16:creationId xmlns:a16="http://schemas.microsoft.com/office/drawing/2014/main" id="{02903C8B-58CF-2716-3AE1-14467936962F}"/>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33200CD-BD7A-4AE1-C429-FC461307E140}"/>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10537EA2-0B3A-ECE8-F8B8-3E36C8B01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3" name="Picture 2">
            <a:extLst>
              <a:ext uri="{FF2B5EF4-FFF2-40B4-BE49-F238E27FC236}">
                <a16:creationId xmlns:a16="http://schemas.microsoft.com/office/drawing/2014/main" id="{E75BDE2F-787C-B32D-F348-1E7A44C74F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4903" y="1386446"/>
            <a:ext cx="4689845" cy="312656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6D49D21-BCD2-2D6C-2D62-CC6DC454CE21}"/>
              </a:ext>
            </a:extLst>
          </p:cNvPr>
          <p:cNvSpPr txBox="1"/>
          <p:nvPr/>
        </p:nvSpPr>
        <p:spPr>
          <a:xfrm>
            <a:off x="838200" y="4543977"/>
            <a:ext cx="5303456" cy="1661993"/>
          </a:xfrm>
          <a:prstGeom prst="rect">
            <a:avLst/>
          </a:prstGeom>
          <a:noFill/>
        </p:spPr>
        <p:txBody>
          <a:bodyPr wrap="square" rtlCol="0">
            <a:spAutoFit/>
          </a:bodyPr>
          <a:lstStyle/>
          <a:p>
            <a:pPr marL="285750" indent="-285750">
              <a:buFont typeface="Arial" panose="020B0604020202020204" pitchFamily="34" charset="0"/>
              <a:buChar char="•"/>
            </a:pPr>
            <a:r>
              <a:rPr lang="en-US" sz="1700" dirty="0">
                <a:latin typeface="Josefin Sans" pitchFamily="2" charset="0"/>
              </a:rPr>
              <a:t>Check-in area</a:t>
            </a:r>
          </a:p>
          <a:p>
            <a:pPr marL="285750" indent="-285750">
              <a:buFont typeface="Arial" panose="020B0604020202020204" pitchFamily="34" charset="0"/>
              <a:buChar char="•"/>
            </a:pPr>
            <a:r>
              <a:rPr lang="en-US" sz="1700" dirty="0">
                <a:latin typeface="Josefin Sans" pitchFamily="2" charset="0"/>
              </a:rPr>
              <a:t>Heaviest to lightest</a:t>
            </a:r>
          </a:p>
          <a:p>
            <a:pPr marL="285750" indent="-285750">
              <a:buFont typeface="Arial" panose="020B0604020202020204" pitchFamily="34" charset="0"/>
              <a:buChar char="•"/>
            </a:pPr>
            <a:r>
              <a:rPr lang="en-US" sz="1700" dirty="0">
                <a:latin typeface="Josefin Sans" pitchFamily="2" charset="0"/>
              </a:rPr>
              <a:t>Volunteers or signs with item limits</a:t>
            </a:r>
          </a:p>
          <a:p>
            <a:pPr marL="285750" indent="-285750">
              <a:buFont typeface="Arial" panose="020B0604020202020204" pitchFamily="34" charset="0"/>
              <a:buChar char="•"/>
            </a:pPr>
            <a:r>
              <a:rPr lang="en-US" sz="1700" dirty="0">
                <a:latin typeface="Josefin Sans" pitchFamily="2" charset="0"/>
              </a:rPr>
              <a:t>Use temperature retention devices</a:t>
            </a:r>
          </a:p>
          <a:p>
            <a:pPr marL="742950" lvl="1" indent="-285750">
              <a:buFont typeface="Arial" panose="020B0604020202020204" pitchFamily="34" charset="0"/>
              <a:buChar char="•"/>
            </a:pPr>
            <a:r>
              <a:rPr lang="en-US" sz="1600" dirty="0">
                <a:latin typeface="Josefin Sans" pitchFamily="2" charset="0"/>
              </a:rPr>
              <a:t>Freezer blankets, ice chests, &amp; thermometers</a:t>
            </a:r>
          </a:p>
          <a:p>
            <a:pPr marL="285750" indent="-285750">
              <a:buFont typeface="Arial" panose="020B0604020202020204" pitchFamily="34" charset="0"/>
              <a:buChar char="•"/>
            </a:pPr>
            <a:r>
              <a:rPr lang="en-US" sz="1700" dirty="0">
                <a:latin typeface="Josefin Sans" pitchFamily="2" charset="0"/>
              </a:rPr>
              <a:t>Primary or Secondary present</a:t>
            </a:r>
          </a:p>
        </p:txBody>
      </p:sp>
      <p:sp>
        <p:nvSpPr>
          <p:cNvPr id="10" name="TextBox 9">
            <a:extLst>
              <a:ext uri="{FF2B5EF4-FFF2-40B4-BE49-F238E27FC236}">
                <a16:creationId xmlns:a16="http://schemas.microsoft.com/office/drawing/2014/main" id="{7D1B1C5E-98A4-41BC-D00B-24091911CAD2}"/>
              </a:ext>
            </a:extLst>
          </p:cNvPr>
          <p:cNvSpPr txBox="1"/>
          <p:nvPr/>
        </p:nvSpPr>
        <p:spPr>
          <a:xfrm>
            <a:off x="6096000" y="4543977"/>
            <a:ext cx="5389756" cy="1938992"/>
          </a:xfrm>
          <a:prstGeom prst="rect">
            <a:avLst/>
          </a:prstGeom>
          <a:noFill/>
        </p:spPr>
        <p:txBody>
          <a:bodyPr wrap="square" rtlCol="0">
            <a:spAutoFit/>
          </a:bodyPr>
          <a:lstStyle/>
          <a:p>
            <a:pPr marL="285750" indent="-285750">
              <a:buFont typeface="Arial" panose="020B0604020202020204" pitchFamily="34" charset="0"/>
              <a:buChar char="•"/>
            </a:pPr>
            <a:r>
              <a:rPr lang="en-US" sz="1700" dirty="0">
                <a:latin typeface="Josefin Sans" pitchFamily="2" charset="0"/>
              </a:rPr>
              <a:t>Client check-in area </a:t>
            </a:r>
          </a:p>
          <a:p>
            <a:pPr marL="285750" indent="-285750">
              <a:buFont typeface="Arial" panose="020B0604020202020204" pitchFamily="34" charset="0"/>
              <a:buChar char="•"/>
            </a:pPr>
            <a:r>
              <a:rPr lang="en-US" sz="1700" dirty="0">
                <a:latin typeface="Josefin Sans" pitchFamily="2" charset="0"/>
              </a:rPr>
              <a:t>Waiting queue where cars line up</a:t>
            </a:r>
          </a:p>
          <a:p>
            <a:pPr marL="285750" indent="-285750">
              <a:buFont typeface="Arial" panose="020B0604020202020204" pitchFamily="34" charset="0"/>
              <a:buChar char="•"/>
            </a:pPr>
            <a:r>
              <a:rPr lang="en-US" sz="1700" dirty="0">
                <a:latin typeface="Josefin Sans" pitchFamily="2" charset="0"/>
              </a:rPr>
              <a:t>Distribution station</a:t>
            </a:r>
          </a:p>
          <a:p>
            <a:pPr marL="742950" lvl="1" indent="-285750">
              <a:buFont typeface="Arial" panose="020B0604020202020204" pitchFamily="34" charset="0"/>
              <a:buChar char="•"/>
            </a:pPr>
            <a:r>
              <a:rPr lang="en-US" sz="1700" dirty="0">
                <a:latin typeface="Josefin Sans" pitchFamily="2" charset="0"/>
              </a:rPr>
              <a:t>Freezer blankets, ice chests, &amp; thermometers</a:t>
            </a:r>
          </a:p>
          <a:p>
            <a:pPr marL="742950" lvl="1" indent="-285750">
              <a:buFont typeface="Arial" panose="020B0604020202020204" pitchFamily="34" charset="0"/>
              <a:buChar char="•"/>
            </a:pPr>
            <a:r>
              <a:rPr lang="en-US" sz="1700" dirty="0">
                <a:latin typeface="Josefin Sans" pitchFamily="2" charset="0"/>
              </a:rPr>
              <a:t>Volunteers load pre-boxed items into trunk</a:t>
            </a:r>
          </a:p>
          <a:p>
            <a:pPr marL="285750" indent="-285750">
              <a:buFont typeface="Arial" panose="020B0604020202020204" pitchFamily="34" charset="0"/>
              <a:buChar char="•"/>
            </a:pPr>
            <a:r>
              <a:rPr lang="en-US" sz="1700" dirty="0">
                <a:latin typeface="Josefin Sans" pitchFamily="2" charset="0"/>
              </a:rPr>
              <a:t>Primary or Secondary contact present</a:t>
            </a:r>
          </a:p>
          <a:p>
            <a:pPr lvl="1"/>
            <a:endParaRPr lang="en-US" dirty="0">
              <a:latin typeface="Josefin Sans" pitchFamily="2" charset="0"/>
            </a:endParaRPr>
          </a:p>
        </p:txBody>
      </p:sp>
      <p:pic>
        <p:nvPicPr>
          <p:cNvPr id="11" name="Picture 10" descr="A group of people at a food distribution booth&#10;&#10;AI-generated content may be incorrect.">
            <a:extLst>
              <a:ext uri="{FF2B5EF4-FFF2-40B4-BE49-F238E27FC236}">
                <a16:creationId xmlns:a16="http://schemas.microsoft.com/office/drawing/2014/main" id="{09382006-C274-508C-EDB2-F2DE6ED372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6008" y="1386447"/>
            <a:ext cx="4689844" cy="3126563"/>
          </a:xfrm>
          <a:prstGeom prst="rect">
            <a:avLst/>
          </a:prstGeom>
        </p:spPr>
      </p:pic>
    </p:spTree>
    <p:extLst>
      <p:ext uri="{BB962C8B-B14F-4D97-AF65-F5344CB8AC3E}">
        <p14:creationId xmlns:p14="http://schemas.microsoft.com/office/powerpoint/2010/main" val="42475213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D87E-9F94-6014-24BE-AE9A800517FF}"/>
              </a:ext>
            </a:extLst>
          </p:cNvPr>
          <p:cNvSpPr>
            <a:spLocks noGrp="1"/>
          </p:cNvSpPr>
          <p:nvPr>
            <p:ph type="title"/>
          </p:nvPr>
        </p:nvSpPr>
        <p:spPr>
          <a:xfrm>
            <a:off x="664579" y="365125"/>
            <a:ext cx="10515600" cy="1325563"/>
          </a:xfrm>
        </p:spPr>
        <p:txBody>
          <a:bodyPr/>
          <a:lstStyle/>
          <a:p>
            <a:r>
              <a:rPr lang="en-US" dirty="0"/>
              <a:t>Permanent Pantry</a:t>
            </a:r>
          </a:p>
        </p:txBody>
      </p:sp>
      <p:sp>
        <p:nvSpPr>
          <p:cNvPr id="3" name="Content Placeholder 2">
            <a:extLst>
              <a:ext uri="{FF2B5EF4-FFF2-40B4-BE49-F238E27FC236}">
                <a16:creationId xmlns:a16="http://schemas.microsoft.com/office/drawing/2014/main" id="{D23A5CBE-8F9B-7B06-3CDE-7A24133EF3D4}"/>
              </a:ext>
            </a:extLst>
          </p:cNvPr>
          <p:cNvSpPr>
            <a:spLocks noGrp="1"/>
          </p:cNvSpPr>
          <p:nvPr>
            <p:ph idx="1"/>
          </p:nvPr>
        </p:nvSpPr>
        <p:spPr>
          <a:xfrm>
            <a:off x="664579" y="1572704"/>
            <a:ext cx="5597325" cy="4374235"/>
          </a:xfrm>
        </p:spPr>
        <p:txBody>
          <a:bodyPr>
            <a:noAutofit/>
          </a:bodyPr>
          <a:lstStyle/>
          <a:p>
            <a:pPr>
              <a:lnSpc>
                <a:spcPct val="100000"/>
              </a:lnSpc>
            </a:pPr>
            <a:r>
              <a:rPr lang="en-US" sz="2100" dirty="0"/>
              <a:t>Set pantry hours; weekly/monthly appointments encouraged</a:t>
            </a:r>
          </a:p>
          <a:p>
            <a:pPr>
              <a:lnSpc>
                <a:spcPct val="100000"/>
              </a:lnSpc>
            </a:pPr>
            <a:r>
              <a:rPr lang="en-US" sz="2100" dirty="0"/>
              <a:t>Use signage or volunteers to direct clients to pantry</a:t>
            </a:r>
          </a:p>
          <a:p>
            <a:pPr>
              <a:lnSpc>
                <a:spcPct val="100000"/>
              </a:lnSpc>
            </a:pPr>
            <a:r>
              <a:rPr lang="en-US" sz="2100" dirty="0"/>
              <a:t>Check-in area to record household info before clients receive food</a:t>
            </a:r>
          </a:p>
          <a:p>
            <a:pPr lvl="1">
              <a:lnSpc>
                <a:spcPct val="100000"/>
              </a:lnSpc>
            </a:pPr>
            <a:r>
              <a:rPr lang="en-US" sz="2000" dirty="0"/>
              <a:t>Tally sheet, appointment list, online, etc. </a:t>
            </a:r>
          </a:p>
          <a:p>
            <a:pPr>
              <a:lnSpc>
                <a:spcPct val="100000"/>
              </a:lnSpc>
            </a:pPr>
            <a:r>
              <a:rPr lang="en-US" sz="2100" dirty="0"/>
              <a:t>Separate storage area by product type</a:t>
            </a:r>
          </a:p>
          <a:p>
            <a:pPr lvl="1">
              <a:lnSpc>
                <a:spcPct val="100000"/>
              </a:lnSpc>
            </a:pPr>
            <a:r>
              <a:rPr lang="en-US" sz="2000" dirty="0"/>
              <a:t>Encouraged to have item limits posted</a:t>
            </a:r>
          </a:p>
          <a:p>
            <a:pPr>
              <a:lnSpc>
                <a:spcPct val="100000"/>
              </a:lnSpc>
            </a:pPr>
            <a:r>
              <a:rPr lang="en-US" sz="2100" dirty="0"/>
              <a:t>Have primary or secondary contact available to resolve issues (</a:t>
            </a:r>
            <a:r>
              <a:rPr lang="en-US" sz="2100" b="1" dirty="0"/>
              <a:t>not assigned other tasks</a:t>
            </a:r>
            <a:r>
              <a:rPr lang="en-US" sz="2100" dirty="0"/>
              <a:t>)</a:t>
            </a:r>
          </a:p>
        </p:txBody>
      </p:sp>
      <p:sp>
        <p:nvSpPr>
          <p:cNvPr id="4" name="Slide Number Placeholder 3">
            <a:extLst>
              <a:ext uri="{FF2B5EF4-FFF2-40B4-BE49-F238E27FC236}">
                <a16:creationId xmlns:a16="http://schemas.microsoft.com/office/drawing/2014/main" id="{8A3774DD-5996-FCBF-E752-1F96CB411B87}"/>
              </a:ext>
            </a:extLst>
          </p:cNvPr>
          <p:cNvSpPr>
            <a:spLocks noGrp="1"/>
          </p:cNvSpPr>
          <p:nvPr>
            <p:ph type="sldNum" sz="quarter" idx="12"/>
          </p:nvPr>
        </p:nvSpPr>
        <p:spPr/>
        <p:txBody>
          <a:bodyPr/>
          <a:lstStyle/>
          <a:p>
            <a:fld id="{5C644756-65BC-431D-B46B-646001C398B9}" type="slidenum">
              <a:rPr lang="en-US" smtClean="0"/>
              <a:t>11</a:t>
            </a:fld>
            <a:endParaRPr lang="en-US" dirty="0"/>
          </a:p>
        </p:txBody>
      </p:sp>
      <p:sp>
        <p:nvSpPr>
          <p:cNvPr id="5" name="Rectangle 4">
            <a:extLst>
              <a:ext uri="{FF2B5EF4-FFF2-40B4-BE49-F238E27FC236}">
                <a16:creationId xmlns:a16="http://schemas.microsoft.com/office/drawing/2014/main" id="{02903C8B-58CF-2716-3AE1-14467936962F}"/>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33200CD-BD7A-4AE1-C429-FC461307E140}"/>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10537EA2-0B3A-ECE8-F8B8-3E36C8B01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1026" name="Picture 2" descr="Dwelling Place Anaheim">
            <a:extLst>
              <a:ext uri="{FF2B5EF4-FFF2-40B4-BE49-F238E27FC236}">
                <a16:creationId xmlns:a16="http://schemas.microsoft.com/office/drawing/2014/main" id="{42D19A2C-0C41-6DE8-3F17-DC1CF3802F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1271" y="2012352"/>
            <a:ext cx="5322293" cy="3548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283684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D87E-9F94-6014-24BE-AE9A800517FF}"/>
              </a:ext>
            </a:extLst>
          </p:cNvPr>
          <p:cNvSpPr>
            <a:spLocks noGrp="1"/>
          </p:cNvSpPr>
          <p:nvPr>
            <p:ph type="title"/>
          </p:nvPr>
        </p:nvSpPr>
        <p:spPr>
          <a:xfrm>
            <a:off x="664580" y="298619"/>
            <a:ext cx="10515600" cy="1325563"/>
          </a:xfrm>
        </p:spPr>
        <p:txBody>
          <a:bodyPr/>
          <a:lstStyle/>
          <a:p>
            <a:r>
              <a:rPr lang="en-US" dirty="0"/>
              <a:t>Delivery</a:t>
            </a:r>
          </a:p>
        </p:txBody>
      </p:sp>
      <p:sp>
        <p:nvSpPr>
          <p:cNvPr id="3" name="Content Placeholder 2">
            <a:extLst>
              <a:ext uri="{FF2B5EF4-FFF2-40B4-BE49-F238E27FC236}">
                <a16:creationId xmlns:a16="http://schemas.microsoft.com/office/drawing/2014/main" id="{D23A5CBE-8F9B-7B06-3CDE-7A24133EF3D4}"/>
              </a:ext>
            </a:extLst>
          </p:cNvPr>
          <p:cNvSpPr>
            <a:spLocks noGrp="1"/>
          </p:cNvSpPr>
          <p:nvPr>
            <p:ph idx="1"/>
          </p:nvPr>
        </p:nvSpPr>
        <p:spPr>
          <a:xfrm>
            <a:off x="755077" y="1678463"/>
            <a:ext cx="6259040" cy="4789244"/>
          </a:xfrm>
        </p:spPr>
        <p:txBody>
          <a:bodyPr>
            <a:normAutofit lnSpcReduction="10000"/>
          </a:bodyPr>
          <a:lstStyle/>
          <a:p>
            <a:pPr>
              <a:lnSpc>
                <a:spcPct val="100000"/>
              </a:lnSpc>
            </a:pPr>
            <a:r>
              <a:rPr lang="en-US" sz="1800" dirty="0"/>
              <a:t>Individuals and families sign up to have groceries delivered to their home</a:t>
            </a:r>
          </a:p>
          <a:p>
            <a:pPr lvl="1">
              <a:lnSpc>
                <a:spcPct val="100000"/>
              </a:lnSpc>
            </a:pPr>
            <a:r>
              <a:rPr lang="en-US" sz="1800" dirty="0"/>
              <a:t>Ex: mobility, immune compromised, etc.</a:t>
            </a:r>
          </a:p>
          <a:p>
            <a:pPr>
              <a:lnSpc>
                <a:spcPct val="100000"/>
              </a:lnSpc>
            </a:pPr>
            <a:r>
              <a:rPr lang="en-US" sz="1800" dirty="0"/>
              <a:t>Home delivery application for SHFBOC approval</a:t>
            </a:r>
          </a:p>
          <a:p>
            <a:pPr>
              <a:lnSpc>
                <a:spcPct val="100000"/>
              </a:lnSpc>
            </a:pPr>
            <a:r>
              <a:rPr lang="en-US" sz="1800" dirty="0"/>
              <a:t>Household data must still be collected and reported like usual</a:t>
            </a:r>
          </a:p>
          <a:p>
            <a:pPr>
              <a:lnSpc>
                <a:spcPct val="100000"/>
              </a:lnSpc>
            </a:pPr>
            <a:r>
              <a:rPr lang="en-US" sz="1800" dirty="0"/>
              <a:t>Food safety:</a:t>
            </a:r>
          </a:p>
          <a:p>
            <a:pPr lvl="1">
              <a:lnSpc>
                <a:spcPct val="100000"/>
              </a:lnSpc>
            </a:pPr>
            <a:r>
              <a:rPr lang="en-US" sz="1800" dirty="0"/>
              <a:t>Safe Food Handling Certified </a:t>
            </a:r>
          </a:p>
          <a:p>
            <a:pPr lvl="1">
              <a:lnSpc>
                <a:spcPct val="100000"/>
              </a:lnSpc>
            </a:pPr>
            <a:r>
              <a:rPr lang="en-US" sz="1800" dirty="0"/>
              <a:t>Avoid cross-contamination</a:t>
            </a:r>
          </a:p>
          <a:p>
            <a:pPr lvl="1">
              <a:lnSpc>
                <a:spcPct val="100000"/>
              </a:lnSpc>
            </a:pPr>
            <a:r>
              <a:rPr lang="en-US" sz="1800" dirty="0"/>
              <a:t>Temperature checking requirements</a:t>
            </a:r>
          </a:p>
          <a:p>
            <a:pPr lvl="1">
              <a:lnSpc>
                <a:spcPct val="100000"/>
              </a:lnSpc>
            </a:pPr>
            <a:r>
              <a:rPr lang="en-US" sz="1800" dirty="0"/>
              <a:t>Use temperature retention devices</a:t>
            </a:r>
          </a:p>
          <a:p>
            <a:pPr lvl="2">
              <a:lnSpc>
                <a:spcPct val="100000"/>
              </a:lnSpc>
            </a:pPr>
            <a:r>
              <a:rPr lang="en-US" sz="1800" dirty="0"/>
              <a:t>Freezer blankets, ice chests, etc.</a:t>
            </a:r>
          </a:p>
          <a:p>
            <a:pPr lvl="1">
              <a:lnSpc>
                <a:spcPct val="100000"/>
              </a:lnSpc>
            </a:pPr>
            <a:r>
              <a:rPr lang="en-US" sz="1800" dirty="0"/>
              <a:t>Directly to client’s home</a:t>
            </a:r>
          </a:p>
          <a:p>
            <a:pPr lvl="1">
              <a:lnSpc>
                <a:spcPct val="100000"/>
              </a:lnSpc>
            </a:pPr>
            <a:r>
              <a:rPr lang="en-US" sz="1800" dirty="0"/>
              <a:t>Clean containers &amp; vehicles</a:t>
            </a:r>
          </a:p>
          <a:p>
            <a:pPr marL="971550" lvl="1" indent="-514350">
              <a:buFont typeface="+mj-lt"/>
              <a:buAutoNum type="arabicPeriod"/>
            </a:pPr>
            <a:endParaRPr lang="en-US" dirty="0"/>
          </a:p>
          <a:p>
            <a:pPr marL="971550" lvl="1"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8A3774DD-5996-FCBF-E752-1F96CB411B87}"/>
              </a:ext>
            </a:extLst>
          </p:cNvPr>
          <p:cNvSpPr>
            <a:spLocks noGrp="1"/>
          </p:cNvSpPr>
          <p:nvPr>
            <p:ph type="sldNum" sz="quarter" idx="12"/>
          </p:nvPr>
        </p:nvSpPr>
        <p:spPr/>
        <p:txBody>
          <a:bodyPr/>
          <a:lstStyle/>
          <a:p>
            <a:fld id="{5C644756-65BC-431D-B46B-646001C398B9}" type="slidenum">
              <a:rPr lang="en-US" smtClean="0"/>
              <a:t>12</a:t>
            </a:fld>
            <a:endParaRPr lang="en-US"/>
          </a:p>
        </p:txBody>
      </p:sp>
      <p:sp>
        <p:nvSpPr>
          <p:cNvPr id="5" name="Rectangle 4">
            <a:extLst>
              <a:ext uri="{FF2B5EF4-FFF2-40B4-BE49-F238E27FC236}">
                <a16:creationId xmlns:a16="http://schemas.microsoft.com/office/drawing/2014/main" id="{02903C8B-58CF-2716-3AE1-14467936962F}"/>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33200CD-BD7A-4AE1-C429-FC461307E140}"/>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10537EA2-0B3A-ECE8-F8B8-3E36C8B01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2050" name="Picture 2">
            <a:extLst>
              <a:ext uri="{FF2B5EF4-FFF2-40B4-BE49-F238E27FC236}">
                <a16:creationId xmlns:a16="http://schemas.microsoft.com/office/drawing/2014/main" id="{C1B17256-CE64-696F-EB88-C0C869D621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4117" y="1913860"/>
            <a:ext cx="4545419" cy="3030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204762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D87E-9F94-6014-24BE-AE9A800517FF}"/>
              </a:ext>
            </a:extLst>
          </p:cNvPr>
          <p:cNvSpPr>
            <a:spLocks noGrp="1"/>
          </p:cNvSpPr>
          <p:nvPr>
            <p:ph type="title"/>
          </p:nvPr>
        </p:nvSpPr>
        <p:spPr/>
        <p:txBody>
          <a:bodyPr/>
          <a:lstStyle/>
          <a:p>
            <a:r>
              <a:rPr lang="en-US" dirty="0"/>
              <a:t>Meal Providers</a:t>
            </a:r>
          </a:p>
        </p:txBody>
      </p:sp>
      <p:sp>
        <p:nvSpPr>
          <p:cNvPr id="3" name="Content Placeholder 2">
            <a:extLst>
              <a:ext uri="{FF2B5EF4-FFF2-40B4-BE49-F238E27FC236}">
                <a16:creationId xmlns:a16="http://schemas.microsoft.com/office/drawing/2014/main" id="{D23A5CBE-8F9B-7B06-3CDE-7A24133EF3D4}"/>
              </a:ext>
            </a:extLst>
          </p:cNvPr>
          <p:cNvSpPr>
            <a:spLocks noGrp="1"/>
          </p:cNvSpPr>
          <p:nvPr>
            <p:ph idx="1"/>
          </p:nvPr>
        </p:nvSpPr>
        <p:spPr>
          <a:xfrm>
            <a:off x="838200" y="1691472"/>
            <a:ext cx="6195760" cy="4351338"/>
          </a:xfrm>
        </p:spPr>
        <p:txBody>
          <a:bodyPr>
            <a:normAutofit/>
          </a:bodyPr>
          <a:lstStyle/>
          <a:p>
            <a:pPr>
              <a:lnSpc>
                <a:spcPct val="110000"/>
              </a:lnSpc>
            </a:pPr>
            <a:r>
              <a:rPr lang="en-US" sz="2100" dirty="0"/>
              <a:t>Must register with OC Health Care Agency’s Environmental Health Division</a:t>
            </a:r>
          </a:p>
          <a:p>
            <a:pPr>
              <a:lnSpc>
                <a:spcPct val="110000"/>
              </a:lnSpc>
            </a:pPr>
            <a:r>
              <a:rPr lang="en-US" sz="2100" dirty="0"/>
              <a:t>Manager-level Safe Food Handler required on-site during prep and cooking (valid for 5 yrs)</a:t>
            </a:r>
          </a:p>
          <a:p>
            <a:pPr>
              <a:lnSpc>
                <a:spcPct val="110000"/>
              </a:lnSpc>
            </a:pPr>
            <a:r>
              <a:rPr lang="en-US" sz="2000" dirty="0"/>
              <a:t>On-site food consumption (meals or snacks) must be disclosed, inspected by the Health Department, and issued the required permit—regardless of the food source</a:t>
            </a:r>
          </a:p>
          <a:p>
            <a:pPr>
              <a:lnSpc>
                <a:spcPct val="110000"/>
              </a:lnSpc>
            </a:pPr>
            <a:r>
              <a:rPr lang="en-US" sz="2100" dirty="0"/>
              <a:t>Monthly meals served must be reported</a:t>
            </a:r>
          </a:p>
          <a:p>
            <a:pPr lvl="1">
              <a:lnSpc>
                <a:spcPct val="110000"/>
              </a:lnSpc>
            </a:pPr>
            <a:r>
              <a:rPr lang="en-US" sz="1800" dirty="0"/>
              <a:t>Questions? Contact manuela@feedoc.org</a:t>
            </a:r>
          </a:p>
        </p:txBody>
      </p:sp>
      <p:sp>
        <p:nvSpPr>
          <p:cNvPr id="4" name="Slide Number Placeholder 3">
            <a:extLst>
              <a:ext uri="{FF2B5EF4-FFF2-40B4-BE49-F238E27FC236}">
                <a16:creationId xmlns:a16="http://schemas.microsoft.com/office/drawing/2014/main" id="{8A3774DD-5996-FCBF-E752-1F96CB411B87}"/>
              </a:ext>
            </a:extLst>
          </p:cNvPr>
          <p:cNvSpPr>
            <a:spLocks noGrp="1"/>
          </p:cNvSpPr>
          <p:nvPr>
            <p:ph type="sldNum" sz="quarter" idx="12"/>
          </p:nvPr>
        </p:nvSpPr>
        <p:spPr/>
        <p:txBody>
          <a:bodyPr/>
          <a:lstStyle/>
          <a:p>
            <a:fld id="{5C644756-65BC-431D-B46B-646001C398B9}" type="slidenum">
              <a:rPr lang="en-US" smtClean="0"/>
              <a:t>13</a:t>
            </a:fld>
            <a:endParaRPr lang="en-US"/>
          </a:p>
        </p:txBody>
      </p:sp>
      <p:sp>
        <p:nvSpPr>
          <p:cNvPr id="5" name="Rectangle 4">
            <a:extLst>
              <a:ext uri="{FF2B5EF4-FFF2-40B4-BE49-F238E27FC236}">
                <a16:creationId xmlns:a16="http://schemas.microsoft.com/office/drawing/2014/main" id="{02903C8B-58CF-2716-3AE1-14467936962F}"/>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33200CD-BD7A-4AE1-C429-FC461307E140}"/>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10537EA2-0B3A-ECE8-F8B8-3E36C8B01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10" name="Picture 9">
            <a:extLst>
              <a:ext uri="{FF2B5EF4-FFF2-40B4-BE49-F238E27FC236}">
                <a16:creationId xmlns:a16="http://schemas.microsoft.com/office/drawing/2014/main" id="{8A369B1F-3EBB-18F3-226E-30D8FC01AEA2}"/>
              </a:ext>
            </a:extLst>
          </p:cNvPr>
          <p:cNvPicPr>
            <a:picLocks noChangeAspect="1"/>
          </p:cNvPicPr>
          <p:nvPr/>
        </p:nvPicPr>
        <p:blipFill>
          <a:blip r:embed="rId4"/>
          <a:srcRect l="4709"/>
          <a:stretch>
            <a:fillRect/>
          </a:stretch>
        </p:blipFill>
        <p:spPr>
          <a:xfrm>
            <a:off x="7222604" y="3017145"/>
            <a:ext cx="4548762" cy="2579646"/>
          </a:xfrm>
          <a:prstGeom prst="rect">
            <a:avLst/>
          </a:prstGeom>
        </p:spPr>
      </p:pic>
      <p:pic>
        <p:nvPicPr>
          <p:cNvPr id="12" name="Picture 11">
            <a:extLst>
              <a:ext uri="{FF2B5EF4-FFF2-40B4-BE49-F238E27FC236}">
                <a16:creationId xmlns:a16="http://schemas.microsoft.com/office/drawing/2014/main" id="{46CF0F04-B1F1-7851-B4CA-187D5B5122EC}"/>
              </a:ext>
            </a:extLst>
          </p:cNvPr>
          <p:cNvPicPr>
            <a:picLocks noChangeAspect="1"/>
          </p:cNvPicPr>
          <p:nvPr/>
        </p:nvPicPr>
        <p:blipFill>
          <a:blip r:embed="rId5"/>
          <a:stretch>
            <a:fillRect/>
          </a:stretch>
        </p:blipFill>
        <p:spPr>
          <a:xfrm>
            <a:off x="7787036" y="1807474"/>
            <a:ext cx="3640441" cy="915194"/>
          </a:xfrm>
          <a:prstGeom prst="rect">
            <a:avLst/>
          </a:prstGeom>
        </p:spPr>
      </p:pic>
    </p:spTree>
    <p:extLst>
      <p:ext uri="{BB962C8B-B14F-4D97-AF65-F5344CB8AC3E}">
        <p14:creationId xmlns:p14="http://schemas.microsoft.com/office/powerpoint/2010/main" val="405471830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CD2FE-CAAC-B926-D589-A2B199DB2FEB}"/>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9A252E70-EF59-145C-BAB1-A51AE5C4D0F3}"/>
              </a:ext>
            </a:extLst>
          </p:cNvPr>
          <p:cNvSpPr/>
          <p:nvPr/>
        </p:nvSpPr>
        <p:spPr>
          <a:xfrm>
            <a:off x="0" y="1495528"/>
            <a:ext cx="12192000" cy="4791456"/>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pic>
        <p:nvPicPr>
          <p:cNvPr id="24" name="Picture 23" descr="A logo with a hand and a heart&#10;&#10;Description automatically generated">
            <a:extLst>
              <a:ext uri="{FF2B5EF4-FFF2-40B4-BE49-F238E27FC236}">
                <a16:creationId xmlns:a16="http://schemas.microsoft.com/office/drawing/2014/main" id="{3FAA7F19-6A2C-4ED3-9AFD-5E775A4990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sp>
        <p:nvSpPr>
          <p:cNvPr id="2" name="Slide Number Placeholder 1">
            <a:extLst>
              <a:ext uri="{FF2B5EF4-FFF2-40B4-BE49-F238E27FC236}">
                <a16:creationId xmlns:a16="http://schemas.microsoft.com/office/drawing/2014/main" id="{4EF009B0-02A2-5401-4B18-35AF47152923}"/>
              </a:ext>
            </a:extLst>
          </p:cNvPr>
          <p:cNvSpPr>
            <a:spLocks noGrp="1"/>
          </p:cNvSpPr>
          <p:nvPr>
            <p:ph type="sldNum" sz="quarter" idx="12"/>
          </p:nvPr>
        </p:nvSpPr>
        <p:spPr/>
        <p:txBody>
          <a:bodyPr/>
          <a:lstStyle/>
          <a:p>
            <a:fld id="{5C644756-65BC-431D-B46B-646001C398B9}" type="slidenum">
              <a:rPr lang="en-US" smtClean="0"/>
              <a:t>14</a:t>
            </a:fld>
            <a:endParaRPr lang="en-US"/>
          </a:p>
        </p:txBody>
      </p:sp>
      <p:sp>
        <p:nvSpPr>
          <p:cNvPr id="4" name="Rectangle 3">
            <a:extLst>
              <a:ext uri="{FF2B5EF4-FFF2-40B4-BE49-F238E27FC236}">
                <a16:creationId xmlns:a16="http://schemas.microsoft.com/office/drawing/2014/main" id="{2D739518-4C7D-AC79-3B4B-D5B89354C728}"/>
              </a:ext>
            </a:extLst>
          </p:cNvPr>
          <p:cNvSpPr/>
          <p:nvPr/>
        </p:nvSpPr>
        <p:spPr>
          <a:xfrm>
            <a:off x="1" y="6344767"/>
            <a:ext cx="12192000" cy="14630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D8B7FA9-1628-FFFC-5B74-5268CA8BA0EF}"/>
              </a:ext>
            </a:extLst>
          </p:cNvPr>
          <p:cNvSpPr/>
          <p:nvPr/>
        </p:nvSpPr>
        <p:spPr>
          <a:xfrm>
            <a:off x="0" y="2753832"/>
            <a:ext cx="12192000" cy="135033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0" dirty="0">
                <a:solidFill>
                  <a:schemeClr val="tx1"/>
                </a:solidFill>
                <a:latin typeface="Josefin Sans" pitchFamily="2" charset="0"/>
              </a:rPr>
              <a:t>Storing Food</a:t>
            </a:r>
          </a:p>
        </p:txBody>
      </p:sp>
      <p:sp>
        <p:nvSpPr>
          <p:cNvPr id="3" name="TextBox 2">
            <a:extLst>
              <a:ext uri="{FF2B5EF4-FFF2-40B4-BE49-F238E27FC236}">
                <a16:creationId xmlns:a16="http://schemas.microsoft.com/office/drawing/2014/main" id="{A403E3B7-C7B6-1DE7-5E41-2EA62FC66D6A}"/>
              </a:ext>
            </a:extLst>
          </p:cNvPr>
          <p:cNvSpPr txBox="1"/>
          <p:nvPr/>
        </p:nvSpPr>
        <p:spPr>
          <a:xfrm>
            <a:off x="1952846" y="4393470"/>
            <a:ext cx="8286307" cy="830997"/>
          </a:xfrm>
          <a:prstGeom prst="rect">
            <a:avLst/>
          </a:prstGeom>
          <a:noFill/>
        </p:spPr>
        <p:txBody>
          <a:bodyPr wrap="square" rtlCol="0">
            <a:spAutoFit/>
          </a:bodyPr>
          <a:lstStyle/>
          <a:p>
            <a:r>
              <a:rPr lang="en-US" sz="2400" dirty="0">
                <a:solidFill>
                  <a:schemeClr val="bg1"/>
                </a:solidFill>
                <a:latin typeface="Josefin Sans" pitchFamily="2" charset="0"/>
              </a:rPr>
              <a:t>Ensuring proper food storage will help with your pantry’s organization as well as maximizing shelf life of products</a:t>
            </a:r>
          </a:p>
        </p:txBody>
      </p:sp>
    </p:spTree>
    <p:extLst>
      <p:ext uri="{BB962C8B-B14F-4D97-AF65-F5344CB8AC3E}">
        <p14:creationId xmlns:p14="http://schemas.microsoft.com/office/powerpoint/2010/main" val="186652318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D87E-9F94-6014-24BE-AE9A800517FF}"/>
              </a:ext>
            </a:extLst>
          </p:cNvPr>
          <p:cNvSpPr>
            <a:spLocks noGrp="1"/>
          </p:cNvSpPr>
          <p:nvPr>
            <p:ph type="title"/>
          </p:nvPr>
        </p:nvSpPr>
        <p:spPr/>
        <p:txBody>
          <a:bodyPr/>
          <a:lstStyle/>
          <a:p>
            <a:r>
              <a:rPr lang="en-US" dirty="0"/>
              <a:t>Cold &amp; Frozen Items</a:t>
            </a:r>
          </a:p>
        </p:txBody>
      </p:sp>
      <p:sp>
        <p:nvSpPr>
          <p:cNvPr id="3" name="Content Placeholder 2">
            <a:extLst>
              <a:ext uri="{FF2B5EF4-FFF2-40B4-BE49-F238E27FC236}">
                <a16:creationId xmlns:a16="http://schemas.microsoft.com/office/drawing/2014/main" id="{D23A5CBE-8F9B-7B06-3CDE-7A24133EF3D4}"/>
              </a:ext>
            </a:extLst>
          </p:cNvPr>
          <p:cNvSpPr>
            <a:spLocks noGrp="1"/>
          </p:cNvSpPr>
          <p:nvPr>
            <p:ph idx="1"/>
          </p:nvPr>
        </p:nvSpPr>
        <p:spPr>
          <a:xfrm>
            <a:off x="838200" y="1618913"/>
            <a:ext cx="6523299" cy="4351338"/>
          </a:xfrm>
        </p:spPr>
        <p:txBody>
          <a:bodyPr>
            <a:noAutofit/>
          </a:bodyPr>
          <a:lstStyle/>
          <a:p>
            <a:pPr>
              <a:lnSpc>
                <a:spcPct val="110000"/>
              </a:lnSpc>
            </a:pPr>
            <a:r>
              <a:rPr lang="en-US" sz="2000" dirty="0"/>
              <a:t>Limit amount of time food is out of temperature-controlled environment</a:t>
            </a:r>
          </a:p>
          <a:p>
            <a:pPr lvl="1">
              <a:lnSpc>
                <a:spcPct val="110000"/>
              </a:lnSpc>
            </a:pPr>
            <a:r>
              <a:rPr lang="en-US" sz="1800" dirty="0"/>
              <a:t>Use freezer blankets or ice chest to keep cold chain intact</a:t>
            </a:r>
          </a:p>
          <a:p>
            <a:pPr>
              <a:lnSpc>
                <a:spcPct val="110000"/>
              </a:lnSpc>
            </a:pPr>
            <a:r>
              <a:rPr lang="en-US" sz="2000" dirty="0"/>
              <a:t>Maintain proper temperatures</a:t>
            </a:r>
          </a:p>
          <a:p>
            <a:pPr lvl="1">
              <a:lnSpc>
                <a:spcPct val="110000"/>
              </a:lnSpc>
            </a:pPr>
            <a:r>
              <a:rPr lang="en-US" sz="1800" dirty="0"/>
              <a:t>41°F for refrigerators &amp; 0°F for freezers</a:t>
            </a:r>
          </a:p>
          <a:p>
            <a:pPr>
              <a:lnSpc>
                <a:spcPct val="110000"/>
              </a:lnSpc>
            </a:pPr>
            <a:r>
              <a:rPr lang="en-US" sz="2000" dirty="0"/>
              <a:t>Ensure proper air flow</a:t>
            </a:r>
          </a:p>
          <a:p>
            <a:pPr lvl="1">
              <a:lnSpc>
                <a:spcPct val="110000"/>
              </a:lnSpc>
            </a:pPr>
            <a:r>
              <a:rPr lang="en-US" sz="1800" dirty="0"/>
              <a:t>Avoid overcrowding</a:t>
            </a:r>
          </a:p>
          <a:p>
            <a:pPr>
              <a:lnSpc>
                <a:spcPct val="110000"/>
              </a:lnSpc>
            </a:pPr>
            <a:r>
              <a:rPr lang="en-US" sz="2000" dirty="0"/>
              <a:t>Routinely clean and sanitize storage containers</a:t>
            </a:r>
          </a:p>
          <a:p>
            <a:pPr>
              <a:lnSpc>
                <a:spcPct val="110000"/>
              </a:lnSpc>
            </a:pPr>
            <a:r>
              <a:rPr lang="en-US" sz="2000" dirty="0"/>
              <a:t>Avoid cross-contamination</a:t>
            </a:r>
          </a:p>
          <a:p>
            <a:pPr lvl="1">
              <a:lnSpc>
                <a:spcPct val="110000"/>
              </a:lnSpc>
            </a:pPr>
            <a:r>
              <a:rPr lang="en-US" sz="1800" dirty="0"/>
              <a:t>Store raw items (eggs, meats) under all other items</a:t>
            </a:r>
          </a:p>
        </p:txBody>
      </p:sp>
      <p:sp>
        <p:nvSpPr>
          <p:cNvPr id="4" name="Slide Number Placeholder 3">
            <a:extLst>
              <a:ext uri="{FF2B5EF4-FFF2-40B4-BE49-F238E27FC236}">
                <a16:creationId xmlns:a16="http://schemas.microsoft.com/office/drawing/2014/main" id="{8A3774DD-5996-FCBF-E752-1F96CB411B87}"/>
              </a:ext>
            </a:extLst>
          </p:cNvPr>
          <p:cNvSpPr>
            <a:spLocks noGrp="1"/>
          </p:cNvSpPr>
          <p:nvPr>
            <p:ph type="sldNum" sz="quarter" idx="12"/>
          </p:nvPr>
        </p:nvSpPr>
        <p:spPr/>
        <p:txBody>
          <a:bodyPr/>
          <a:lstStyle/>
          <a:p>
            <a:fld id="{5C644756-65BC-431D-B46B-646001C398B9}" type="slidenum">
              <a:rPr lang="en-US" smtClean="0"/>
              <a:t>15</a:t>
            </a:fld>
            <a:endParaRPr lang="en-US"/>
          </a:p>
        </p:txBody>
      </p:sp>
      <p:sp>
        <p:nvSpPr>
          <p:cNvPr id="5" name="Rectangle 4">
            <a:extLst>
              <a:ext uri="{FF2B5EF4-FFF2-40B4-BE49-F238E27FC236}">
                <a16:creationId xmlns:a16="http://schemas.microsoft.com/office/drawing/2014/main" id="{02903C8B-58CF-2716-3AE1-14467936962F}"/>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33200CD-BD7A-4AE1-C429-FC461307E140}"/>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10537EA2-0B3A-ECE8-F8B8-3E36C8B01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2050" name="Picture 2" descr="Refrigerator Food Storage Infographic Proper Food Storage Food Safety Guide Poster (1) Bedroom Office Room Printed Canvas Poster Wall Art Decoration Painting Aesthetic Poster Unframe-style 8x10inch(20">
            <a:extLst>
              <a:ext uri="{FF2B5EF4-FFF2-40B4-BE49-F238E27FC236}">
                <a16:creationId xmlns:a16="http://schemas.microsoft.com/office/drawing/2014/main" id="{495919CC-034E-3EFB-7EFA-68A574BEF0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8162" y="1623363"/>
            <a:ext cx="3605520" cy="4487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62116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D87E-9F94-6014-24BE-AE9A800517FF}"/>
              </a:ext>
            </a:extLst>
          </p:cNvPr>
          <p:cNvSpPr>
            <a:spLocks noGrp="1"/>
          </p:cNvSpPr>
          <p:nvPr>
            <p:ph type="title"/>
          </p:nvPr>
        </p:nvSpPr>
        <p:spPr/>
        <p:txBody>
          <a:bodyPr/>
          <a:lstStyle/>
          <a:p>
            <a:r>
              <a:rPr lang="en-US" dirty="0"/>
              <a:t>Dry Items</a:t>
            </a:r>
          </a:p>
        </p:txBody>
      </p:sp>
      <p:sp>
        <p:nvSpPr>
          <p:cNvPr id="3" name="Content Placeholder 2">
            <a:extLst>
              <a:ext uri="{FF2B5EF4-FFF2-40B4-BE49-F238E27FC236}">
                <a16:creationId xmlns:a16="http://schemas.microsoft.com/office/drawing/2014/main" id="{D23A5CBE-8F9B-7B06-3CDE-7A24133EF3D4}"/>
              </a:ext>
            </a:extLst>
          </p:cNvPr>
          <p:cNvSpPr>
            <a:spLocks noGrp="1"/>
          </p:cNvSpPr>
          <p:nvPr>
            <p:ph idx="1"/>
          </p:nvPr>
        </p:nvSpPr>
        <p:spPr>
          <a:xfrm>
            <a:off x="838200" y="1825625"/>
            <a:ext cx="7401128" cy="4351338"/>
          </a:xfrm>
        </p:spPr>
        <p:txBody>
          <a:bodyPr/>
          <a:lstStyle/>
          <a:p>
            <a:r>
              <a:rPr lang="en-US" dirty="0"/>
              <a:t>Temperature controlled environment </a:t>
            </a:r>
          </a:p>
          <a:p>
            <a:pPr lvl="1"/>
            <a:r>
              <a:rPr lang="en-US" dirty="0"/>
              <a:t>50°F to 80°F </a:t>
            </a:r>
          </a:p>
          <a:p>
            <a:r>
              <a:rPr lang="en-US" dirty="0"/>
              <a:t>No food should ever be stored or placed on floor</a:t>
            </a:r>
          </a:p>
          <a:p>
            <a:pPr lvl="1"/>
            <a:r>
              <a:rPr lang="en-US" dirty="0"/>
              <a:t>6 inches from ground</a:t>
            </a:r>
          </a:p>
          <a:p>
            <a:pPr lvl="1"/>
            <a:r>
              <a:rPr lang="en-US" dirty="0"/>
              <a:t>4 inches from wall </a:t>
            </a:r>
          </a:p>
          <a:p>
            <a:r>
              <a:rPr lang="en-US" dirty="0"/>
              <a:t>FIFO/FEFO</a:t>
            </a:r>
          </a:p>
          <a:p>
            <a:pPr lvl="1"/>
            <a:r>
              <a:rPr lang="en-US" dirty="0"/>
              <a:t>First In, First Out</a:t>
            </a:r>
          </a:p>
          <a:p>
            <a:pPr lvl="1"/>
            <a:r>
              <a:rPr lang="en-US" dirty="0"/>
              <a:t>First Expired, First Out</a:t>
            </a:r>
          </a:p>
          <a:p>
            <a:endParaRPr lang="en-US" dirty="0"/>
          </a:p>
          <a:p>
            <a:endParaRPr lang="en-US" dirty="0"/>
          </a:p>
        </p:txBody>
      </p:sp>
      <p:sp>
        <p:nvSpPr>
          <p:cNvPr id="4" name="Slide Number Placeholder 3">
            <a:extLst>
              <a:ext uri="{FF2B5EF4-FFF2-40B4-BE49-F238E27FC236}">
                <a16:creationId xmlns:a16="http://schemas.microsoft.com/office/drawing/2014/main" id="{8A3774DD-5996-FCBF-E752-1F96CB411B87}"/>
              </a:ext>
            </a:extLst>
          </p:cNvPr>
          <p:cNvSpPr>
            <a:spLocks noGrp="1"/>
          </p:cNvSpPr>
          <p:nvPr>
            <p:ph type="sldNum" sz="quarter" idx="12"/>
          </p:nvPr>
        </p:nvSpPr>
        <p:spPr/>
        <p:txBody>
          <a:bodyPr/>
          <a:lstStyle/>
          <a:p>
            <a:fld id="{5C644756-65BC-431D-B46B-646001C398B9}" type="slidenum">
              <a:rPr lang="en-US" smtClean="0"/>
              <a:t>16</a:t>
            </a:fld>
            <a:endParaRPr lang="en-US"/>
          </a:p>
        </p:txBody>
      </p:sp>
      <p:sp>
        <p:nvSpPr>
          <p:cNvPr id="5" name="Rectangle 4">
            <a:extLst>
              <a:ext uri="{FF2B5EF4-FFF2-40B4-BE49-F238E27FC236}">
                <a16:creationId xmlns:a16="http://schemas.microsoft.com/office/drawing/2014/main" id="{02903C8B-58CF-2716-3AE1-14467936962F}"/>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33200CD-BD7A-4AE1-C429-FC461307E140}"/>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10537EA2-0B3A-ECE8-F8B8-3E36C8B01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10" name="Content Placeholder 4" descr="A shelf with food on it&#10;&#10;Description automatically generated">
            <a:extLst>
              <a:ext uri="{FF2B5EF4-FFF2-40B4-BE49-F238E27FC236}">
                <a16:creationId xmlns:a16="http://schemas.microsoft.com/office/drawing/2014/main" id="{B3BAC7A9-A209-518D-E085-0853B5E88535}"/>
              </a:ext>
            </a:extLst>
          </p:cNvPr>
          <p:cNvPicPr>
            <a:picLocks noChangeAspect="1"/>
          </p:cNvPicPr>
          <p:nvPr/>
        </p:nvPicPr>
        <p:blipFill>
          <a:blip r:embed="rId4">
            <a:extLst>
              <a:ext uri="{28A0092B-C50C-407E-A947-70E740481C1C}">
                <a14:useLocalDpi xmlns:a14="http://schemas.microsoft.com/office/drawing/2010/main" val="0"/>
              </a:ext>
            </a:extLst>
          </a:blip>
          <a:srcRect t="8106" r="3" b="3"/>
          <a:stretch/>
        </p:blipFill>
        <p:spPr>
          <a:xfrm>
            <a:off x="8187129" y="2073370"/>
            <a:ext cx="3621851" cy="2711259"/>
          </a:xfrm>
          <a:prstGeom prst="rect">
            <a:avLst/>
          </a:prstGeom>
        </p:spPr>
      </p:pic>
    </p:spTree>
    <p:extLst>
      <p:ext uri="{BB962C8B-B14F-4D97-AF65-F5344CB8AC3E}">
        <p14:creationId xmlns:p14="http://schemas.microsoft.com/office/powerpoint/2010/main" val="267690182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D87E-9F94-6014-24BE-AE9A800517FF}"/>
              </a:ext>
            </a:extLst>
          </p:cNvPr>
          <p:cNvSpPr>
            <a:spLocks noGrp="1"/>
          </p:cNvSpPr>
          <p:nvPr>
            <p:ph type="title"/>
          </p:nvPr>
        </p:nvSpPr>
        <p:spPr/>
        <p:txBody>
          <a:bodyPr/>
          <a:lstStyle/>
          <a:p>
            <a:r>
              <a:rPr lang="en-US" dirty="0"/>
              <a:t>Produce</a:t>
            </a:r>
          </a:p>
        </p:txBody>
      </p:sp>
      <p:sp>
        <p:nvSpPr>
          <p:cNvPr id="3" name="Content Placeholder 2">
            <a:extLst>
              <a:ext uri="{FF2B5EF4-FFF2-40B4-BE49-F238E27FC236}">
                <a16:creationId xmlns:a16="http://schemas.microsoft.com/office/drawing/2014/main" id="{D23A5CBE-8F9B-7B06-3CDE-7A24133EF3D4}"/>
              </a:ext>
            </a:extLst>
          </p:cNvPr>
          <p:cNvSpPr>
            <a:spLocks noGrp="1"/>
          </p:cNvSpPr>
          <p:nvPr>
            <p:ph idx="1"/>
          </p:nvPr>
        </p:nvSpPr>
        <p:spPr>
          <a:xfrm>
            <a:off x="838200" y="1825625"/>
            <a:ext cx="7401128" cy="4351338"/>
          </a:xfrm>
        </p:spPr>
        <p:txBody>
          <a:bodyPr/>
          <a:lstStyle/>
          <a:p>
            <a:r>
              <a:rPr lang="en-US" dirty="0"/>
              <a:t>Focusing on fresh produce this year</a:t>
            </a:r>
          </a:p>
          <a:p>
            <a:r>
              <a:rPr lang="en-US" dirty="0"/>
              <a:t>Several of the produce items we send are considered “hardy” and can be kept outside of refrigerators</a:t>
            </a:r>
          </a:p>
          <a:p>
            <a:pPr lvl="1"/>
            <a:r>
              <a:rPr lang="en-US" dirty="0"/>
              <a:t>Ex: apples, potatoes, watermelon, onions, pears, etc. </a:t>
            </a:r>
          </a:p>
          <a:p>
            <a:pPr lvl="1"/>
            <a:r>
              <a:rPr lang="en-US" dirty="0"/>
              <a:t>Knowing this allows for better pantry organization and frees up space in cold storage units</a:t>
            </a:r>
          </a:p>
        </p:txBody>
      </p:sp>
      <p:sp>
        <p:nvSpPr>
          <p:cNvPr id="4" name="Slide Number Placeholder 3">
            <a:extLst>
              <a:ext uri="{FF2B5EF4-FFF2-40B4-BE49-F238E27FC236}">
                <a16:creationId xmlns:a16="http://schemas.microsoft.com/office/drawing/2014/main" id="{8A3774DD-5996-FCBF-E752-1F96CB411B87}"/>
              </a:ext>
            </a:extLst>
          </p:cNvPr>
          <p:cNvSpPr>
            <a:spLocks noGrp="1"/>
          </p:cNvSpPr>
          <p:nvPr>
            <p:ph type="sldNum" sz="quarter" idx="12"/>
          </p:nvPr>
        </p:nvSpPr>
        <p:spPr/>
        <p:txBody>
          <a:bodyPr/>
          <a:lstStyle/>
          <a:p>
            <a:fld id="{5C644756-65BC-431D-B46B-646001C398B9}" type="slidenum">
              <a:rPr lang="en-US" smtClean="0"/>
              <a:t>17</a:t>
            </a:fld>
            <a:endParaRPr lang="en-US"/>
          </a:p>
        </p:txBody>
      </p:sp>
      <p:sp>
        <p:nvSpPr>
          <p:cNvPr id="5" name="Rectangle 4">
            <a:extLst>
              <a:ext uri="{FF2B5EF4-FFF2-40B4-BE49-F238E27FC236}">
                <a16:creationId xmlns:a16="http://schemas.microsoft.com/office/drawing/2014/main" id="{02903C8B-58CF-2716-3AE1-14467936962F}"/>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33200CD-BD7A-4AE1-C429-FC461307E140}"/>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10537EA2-0B3A-ECE8-F8B8-3E36C8B01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10" name="Picture 9" descr="A group of baskets of fruits and vegetables&#10;&#10;AI-generated content may be incorrect.">
            <a:extLst>
              <a:ext uri="{FF2B5EF4-FFF2-40B4-BE49-F238E27FC236}">
                <a16:creationId xmlns:a16="http://schemas.microsoft.com/office/drawing/2014/main" id="{207EFF83-D2D7-7559-C87B-4938B0EBF9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7946757" y="2151438"/>
            <a:ext cx="4315247" cy="3236435"/>
          </a:xfrm>
          <a:prstGeom prst="rect">
            <a:avLst/>
          </a:prstGeom>
        </p:spPr>
      </p:pic>
    </p:spTree>
    <p:extLst>
      <p:ext uri="{BB962C8B-B14F-4D97-AF65-F5344CB8AC3E}">
        <p14:creationId xmlns:p14="http://schemas.microsoft.com/office/powerpoint/2010/main" val="401806087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239C4-B276-4F6F-1EF9-1478D7164BF8}"/>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E5863FBC-566D-E20D-D96C-2E25E6A140B2}"/>
              </a:ext>
            </a:extLst>
          </p:cNvPr>
          <p:cNvSpPr/>
          <p:nvPr/>
        </p:nvSpPr>
        <p:spPr>
          <a:xfrm>
            <a:off x="0" y="1495528"/>
            <a:ext cx="12192000" cy="4791456"/>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pic>
        <p:nvPicPr>
          <p:cNvPr id="24" name="Picture 23" descr="A logo with a hand and a heart&#10;&#10;Description automatically generated">
            <a:extLst>
              <a:ext uri="{FF2B5EF4-FFF2-40B4-BE49-F238E27FC236}">
                <a16:creationId xmlns:a16="http://schemas.microsoft.com/office/drawing/2014/main" id="{FF35C9B1-7CF0-A8BD-7AF2-9A15BE023D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sp>
        <p:nvSpPr>
          <p:cNvPr id="2" name="Slide Number Placeholder 1">
            <a:extLst>
              <a:ext uri="{FF2B5EF4-FFF2-40B4-BE49-F238E27FC236}">
                <a16:creationId xmlns:a16="http://schemas.microsoft.com/office/drawing/2014/main" id="{3591FBA7-873B-FA69-A19A-8247CA76F3EF}"/>
              </a:ext>
            </a:extLst>
          </p:cNvPr>
          <p:cNvSpPr>
            <a:spLocks noGrp="1"/>
          </p:cNvSpPr>
          <p:nvPr>
            <p:ph type="sldNum" sz="quarter" idx="12"/>
          </p:nvPr>
        </p:nvSpPr>
        <p:spPr/>
        <p:txBody>
          <a:bodyPr/>
          <a:lstStyle/>
          <a:p>
            <a:fld id="{5C644756-65BC-431D-B46B-646001C398B9}" type="slidenum">
              <a:rPr lang="en-US" smtClean="0"/>
              <a:t>18</a:t>
            </a:fld>
            <a:endParaRPr lang="en-US"/>
          </a:p>
        </p:txBody>
      </p:sp>
      <p:sp>
        <p:nvSpPr>
          <p:cNvPr id="4" name="Rectangle 3">
            <a:extLst>
              <a:ext uri="{FF2B5EF4-FFF2-40B4-BE49-F238E27FC236}">
                <a16:creationId xmlns:a16="http://schemas.microsoft.com/office/drawing/2014/main" id="{FC91286D-C367-A086-235E-D14399F7484F}"/>
              </a:ext>
            </a:extLst>
          </p:cNvPr>
          <p:cNvSpPr/>
          <p:nvPr/>
        </p:nvSpPr>
        <p:spPr>
          <a:xfrm>
            <a:off x="1" y="6344767"/>
            <a:ext cx="12192000" cy="14630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B96469A-34B2-A2A7-C879-264A63DE49EB}"/>
              </a:ext>
            </a:extLst>
          </p:cNvPr>
          <p:cNvSpPr/>
          <p:nvPr/>
        </p:nvSpPr>
        <p:spPr>
          <a:xfrm>
            <a:off x="0" y="2753832"/>
            <a:ext cx="12192000" cy="135033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tx1"/>
                </a:solidFill>
                <a:latin typeface="Josefin Sans" pitchFamily="2" charset="0"/>
              </a:rPr>
              <a:t>Delivery Process &amp; Procedure</a:t>
            </a:r>
          </a:p>
        </p:txBody>
      </p:sp>
      <p:sp>
        <p:nvSpPr>
          <p:cNvPr id="3" name="TextBox 2">
            <a:extLst>
              <a:ext uri="{FF2B5EF4-FFF2-40B4-BE49-F238E27FC236}">
                <a16:creationId xmlns:a16="http://schemas.microsoft.com/office/drawing/2014/main" id="{7E4DC8B4-70DF-9F37-9338-1B641AE02560}"/>
              </a:ext>
            </a:extLst>
          </p:cNvPr>
          <p:cNvSpPr txBox="1"/>
          <p:nvPr/>
        </p:nvSpPr>
        <p:spPr>
          <a:xfrm>
            <a:off x="2117698" y="4301566"/>
            <a:ext cx="7956604" cy="830997"/>
          </a:xfrm>
          <a:prstGeom prst="rect">
            <a:avLst/>
          </a:prstGeom>
          <a:noFill/>
        </p:spPr>
        <p:txBody>
          <a:bodyPr wrap="square" rtlCol="0">
            <a:spAutoFit/>
          </a:bodyPr>
          <a:lstStyle/>
          <a:p>
            <a:pPr algn="ctr"/>
            <a:r>
              <a:rPr lang="en-US" sz="2400" dirty="0">
                <a:solidFill>
                  <a:schemeClr val="bg1"/>
                </a:solidFill>
                <a:latin typeface="Josefin Sans" pitchFamily="2" charset="0"/>
              </a:rPr>
              <a:t>Deliveries occur at least once per month, up to multiple times per week, with consistent days, times, and location.</a:t>
            </a:r>
            <a:endParaRPr lang="en-US" sz="2400" dirty="0">
              <a:solidFill>
                <a:schemeClr val="bg1"/>
              </a:solidFill>
              <a:latin typeface="Josefin Sans" pitchFamily="2" charset="0"/>
              <a:cs typeface="Arial" panose="020B0604020202020204" pitchFamily="34" charset="0"/>
            </a:endParaRPr>
          </a:p>
        </p:txBody>
      </p:sp>
    </p:spTree>
    <p:extLst>
      <p:ext uri="{BB962C8B-B14F-4D97-AF65-F5344CB8AC3E}">
        <p14:creationId xmlns:p14="http://schemas.microsoft.com/office/powerpoint/2010/main" val="1005493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A3D88-FC78-9A8F-0D8C-3C02796B8B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7B202E-6CD7-D79B-1E05-38E912431631}"/>
              </a:ext>
            </a:extLst>
          </p:cNvPr>
          <p:cNvSpPr>
            <a:spLocks noGrp="1"/>
          </p:cNvSpPr>
          <p:nvPr>
            <p:ph type="title"/>
          </p:nvPr>
        </p:nvSpPr>
        <p:spPr>
          <a:xfrm>
            <a:off x="838200" y="237309"/>
            <a:ext cx="10515600" cy="1325563"/>
          </a:xfrm>
        </p:spPr>
        <p:txBody>
          <a:bodyPr/>
          <a:lstStyle/>
          <a:p>
            <a:r>
              <a:rPr lang="en-US" dirty="0"/>
              <a:t>Pre-Delivery</a:t>
            </a:r>
          </a:p>
        </p:txBody>
      </p:sp>
      <p:sp>
        <p:nvSpPr>
          <p:cNvPr id="4" name="Slide Number Placeholder 3">
            <a:extLst>
              <a:ext uri="{FF2B5EF4-FFF2-40B4-BE49-F238E27FC236}">
                <a16:creationId xmlns:a16="http://schemas.microsoft.com/office/drawing/2014/main" id="{D685BACE-6147-3762-7BD0-E0CC74840BF9}"/>
              </a:ext>
            </a:extLst>
          </p:cNvPr>
          <p:cNvSpPr>
            <a:spLocks noGrp="1"/>
          </p:cNvSpPr>
          <p:nvPr>
            <p:ph type="sldNum" sz="quarter" idx="12"/>
          </p:nvPr>
        </p:nvSpPr>
        <p:spPr/>
        <p:txBody>
          <a:bodyPr/>
          <a:lstStyle/>
          <a:p>
            <a:fld id="{5C644756-65BC-431D-B46B-646001C398B9}" type="slidenum">
              <a:rPr lang="en-US" smtClean="0"/>
              <a:t>19</a:t>
            </a:fld>
            <a:endParaRPr lang="en-US"/>
          </a:p>
        </p:txBody>
      </p:sp>
      <p:sp>
        <p:nvSpPr>
          <p:cNvPr id="5" name="Rectangle 4">
            <a:extLst>
              <a:ext uri="{FF2B5EF4-FFF2-40B4-BE49-F238E27FC236}">
                <a16:creationId xmlns:a16="http://schemas.microsoft.com/office/drawing/2014/main" id="{C229BCE6-A120-AA2B-17F0-1FB59D985F77}"/>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7E440D5E-486E-B805-D881-2B1ED523BE21}"/>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D962F571-FF1D-CE95-30BC-CF4B07D5A2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sp>
        <p:nvSpPr>
          <p:cNvPr id="8" name="Rectangle: Rounded Corners 7">
            <a:extLst>
              <a:ext uri="{FF2B5EF4-FFF2-40B4-BE49-F238E27FC236}">
                <a16:creationId xmlns:a16="http://schemas.microsoft.com/office/drawing/2014/main" id="{E14A4A71-5AE8-405F-E569-F512B929A76C}"/>
              </a:ext>
            </a:extLst>
          </p:cNvPr>
          <p:cNvSpPr/>
          <p:nvPr/>
        </p:nvSpPr>
        <p:spPr>
          <a:xfrm>
            <a:off x="838200" y="1541720"/>
            <a:ext cx="10428767" cy="89313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0E2608D0-7BE2-D4FD-2471-F3DBE25801F3}"/>
              </a:ext>
            </a:extLst>
          </p:cNvPr>
          <p:cNvSpPr/>
          <p:nvPr/>
        </p:nvSpPr>
        <p:spPr>
          <a:xfrm>
            <a:off x="881616" y="3189472"/>
            <a:ext cx="10428767" cy="89313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7E1FEFFA-342E-8A62-0EEC-CB48AE24E3BA}"/>
              </a:ext>
            </a:extLst>
          </p:cNvPr>
          <p:cNvSpPr/>
          <p:nvPr/>
        </p:nvSpPr>
        <p:spPr>
          <a:xfrm>
            <a:off x="881616" y="4940825"/>
            <a:ext cx="10428767" cy="89313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68AFC2D-FA5C-355F-5708-2E6515F354BA}"/>
              </a:ext>
            </a:extLst>
          </p:cNvPr>
          <p:cNvSpPr txBox="1"/>
          <p:nvPr/>
        </p:nvSpPr>
        <p:spPr>
          <a:xfrm>
            <a:off x="1099583" y="1634344"/>
            <a:ext cx="9906000" cy="707886"/>
          </a:xfrm>
          <a:prstGeom prst="rect">
            <a:avLst/>
          </a:prstGeom>
          <a:noFill/>
        </p:spPr>
        <p:txBody>
          <a:bodyPr wrap="square" rtlCol="0">
            <a:spAutoFit/>
          </a:bodyPr>
          <a:lstStyle/>
          <a:p>
            <a:pPr algn="ctr"/>
            <a:r>
              <a:rPr lang="en-US" sz="2400" dirty="0">
                <a:solidFill>
                  <a:schemeClr val="bg1"/>
                </a:solidFill>
                <a:latin typeface="Josefin Sans" pitchFamily="2" charset="0"/>
              </a:rPr>
              <a:t>PC receives invoice with anticipated delivery 2 business days prior</a:t>
            </a:r>
          </a:p>
          <a:p>
            <a:pPr algn="ctr"/>
            <a:r>
              <a:rPr lang="en-US" sz="1600" dirty="0">
                <a:solidFill>
                  <a:schemeClr val="bg1"/>
                </a:solidFill>
                <a:latin typeface="Josefin Sans" pitchFamily="2" charset="0"/>
              </a:rPr>
              <a:t>(We use product allocation for efficient, strategic, and equitable orders)</a:t>
            </a:r>
          </a:p>
        </p:txBody>
      </p:sp>
      <p:sp>
        <p:nvSpPr>
          <p:cNvPr id="14" name="Arrow: Down 13">
            <a:extLst>
              <a:ext uri="{FF2B5EF4-FFF2-40B4-BE49-F238E27FC236}">
                <a16:creationId xmlns:a16="http://schemas.microsoft.com/office/drawing/2014/main" id="{53A5BA5B-DF1E-05C6-ECEE-F0C729DD08A0}"/>
              </a:ext>
            </a:extLst>
          </p:cNvPr>
          <p:cNvSpPr/>
          <p:nvPr/>
        </p:nvSpPr>
        <p:spPr>
          <a:xfrm>
            <a:off x="5877146" y="2594272"/>
            <a:ext cx="350874" cy="450000"/>
          </a:xfrm>
          <a:prstGeom prst="down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id="{B1312915-D1CD-8358-13DC-E0B334A4F458}"/>
              </a:ext>
            </a:extLst>
          </p:cNvPr>
          <p:cNvSpPr/>
          <p:nvPr/>
        </p:nvSpPr>
        <p:spPr>
          <a:xfrm>
            <a:off x="5877146" y="4286716"/>
            <a:ext cx="350874" cy="450000"/>
          </a:xfrm>
          <a:prstGeom prst="down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39B9A4F1-1622-3090-461A-E8A245A40B15}"/>
              </a:ext>
            </a:extLst>
          </p:cNvPr>
          <p:cNvSpPr txBox="1"/>
          <p:nvPr/>
        </p:nvSpPr>
        <p:spPr>
          <a:xfrm>
            <a:off x="1142999" y="3282096"/>
            <a:ext cx="9906000" cy="707886"/>
          </a:xfrm>
          <a:prstGeom prst="rect">
            <a:avLst/>
          </a:prstGeom>
          <a:noFill/>
        </p:spPr>
        <p:txBody>
          <a:bodyPr wrap="square" rtlCol="0">
            <a:spAutoFit/>
          </a:bodyPr>
          <a:lstStyle/>
          <a:p>
            <a:pPr algn="ctr"/>
            <a:r>
              <a:rPr lang="en-US" sz="2400" dirty="0">
                <a:solidFill>
                  <a:schemeClr val="bg1"/>
                </a:solidFill>
                <a:latin typeface="Josefin Sans" pitchFamily="2" charset="0"/>
              </a:rPr>
              <a:t>Calculate item limits based on expected households</a:t>
            </a:r>
          </a:p>
          <a:p>
            <a:pPr algn="ctr"/>
            <a:r>
              <a:rPr lang="en-US" sz="1600" dirty="0">
                <a:solidFill>
                  <a:schemeClr val="bg1"/>
                </a:solidFill>
                <a:latin typeface="Josefin Sans" pitchFamily="2" charset="0"/>
              </a:rPr>
              <a:t>(Quantity x pack size / households)</a:t>
            </a:r>
          </a:p>
        </p:txBody>
      </p:sp>
      <p:sp>
        <p:nvSpPr>
          <p:cNvPr id="18" name="TextBox 17">
            <a:extLst>
              <a:ext uri="{FF2B5EF4-FFF2-40B4-BE49-F238E27FC236}">
                <a16:creationId xmlns:a16="http://schemas.microsoft.com/office/drawing/2014/main" id="{0FB397DE-1337-6DF4-45F0-E983812F42C4}"/>
              </a:ext>
            </a:extLst>
          </p:cNvPr>
          <p:cNvSpPr txBox="1"/>
          <p:nvPr/>
        </p:nvSpPr>
        <p:spPr>
          <a:xfrm>
            <a:off x="1318436" y="5156559"/>
            <a:ext cx="9906000" cy="461665"/>
          </a:xfrm>
          <a:prstGeom prst="rect">
            <a:avLst/>
          </a:prstGeom>
          <a:noFill/>
        </p:spPr>
        <p:txBody>
          <a:bodyPr wrap="square" rtlCol="0">
            <a:spAutoFit/>
          </a:bodyPr>
          <a:lstStyle/>
          <a:p>
            <a:pPr algn="ctr"/>
            <a:r>
              <a:rPr lang="en-US" sz="2400" dirty="0">
                <a:solidFill>
                  <a:schemeClr val="bg1"/>
                </a:solidFill>
                <a:latin typeface="Josefin Sans" pitchFamily="2" charset="0"/>
              </a:rPr>
              <a:t>Print required client check-in forms and signage </a:t>
            </a:r>
          </a:p>
        </p:txBody>
      </p:sp>
    </p:spTree>
    <p:extLst>
      <p:ext uri="{BB962C8B-B14F-4D97-AF65-F5344CB8AC3E}">
        <p14:creationId xmlns:p14="http://schemas.microsoft.com/office/powerpoint/2010/main" val="344002112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D87E-9F94-6014-24BE-AE9A800517FF}"/>
              </a:ext>
            </a:extLst>
          </p:cNvPr>
          <p:cNvSpPr>
            <a:spLocks noGrp="1"/>
          </p:cNvSpPr>
          <p:nvPr>
            <p:ph type="title"/>
          </p:nvPr>
        </p:nvSpPr>
        <p:spPr>
          <a:xfrm>
            <a:off x="838200" y="313662"/>
            <a:ext cx="10515600" cy="1325563"/>
          </a:xfrm>
        </p:spPr>
        <p:txBody>
          <a:bodyPr/>
          <a:lstStyle/>
          <a:p>
            <a:r>
              <a:rPr lang="en-US" dirty="0"/>
              <a:t>Understanding your Invoice</a:t>
            </a:r>
          </a:p>
        </p:txBody>
      </p:sp>
      <p:sp>
        <p:nvSpPr>
          <p:cNvPr id="4" name="Slide Number Placeholder 3">
            <a:extLst>
              <a:ext uri="{FF2B5EF4-FFF2-40B4-BE49-F238E27FC236}">
                <a16:creationId xmlns:a16="http://schemas.microsoft.com/office/drawing/2014/main" id="{8A3774DD-5996-FCBF-E752-1F96CB411B87}"/>
              </a:ext>
            </a:extLst>
          </p:cNvPr>
          <p:cNvSpPr>
            <a:spLocks noGrp="1"/>
          </p:cNvSpPr>
          <p:nvPr>
            <p:ph type="sldNum" sz="quarter" idx="12"/>
          </p:nvPr>
        </p:nvSpPr>
        <p:spPr/>
        <p:txBody>
          <a:bodyPr/>
          <a:lstStyle/>
          <a:p>
            <a:fld id="{5C644756-65BC-431D-B46B-646001C398B9}" type="slidenum">
              <a:rPr lang="en-US" smtClean="0"/>
              <a:t>20</a:t>
            </a:fld>
            <a:endParaRPr lang="en-US"/>
          </a:p>
        </p:txBody>
      </p:sp>
      <p:sp>
        <p:nvSpPr>
          <p:cNvPr id="5" name="Rectangle 4">
            <a:extLst>
              <a:ext uri="{FF2B5EF4-FFF2-40B4-BE49-F238E27FC236}">
                <a16:creationId xmlns:a16="http://schemas.microsoft.com/office/drawing/2014/main" id="{02903C8B-58CF-2716-3AE1-14467936962F}"/>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33200CD-BD7A-4AE1-C429-FC461307E140}"/>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10537EA2-0B3A-ECE8-F8B8-3E36C8B01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8" name="Picture 7">
            <a:extLst>
              <a:ext uri="{FF2B5EF4-FFF2-40B4-BE49-F238E27FC236}">
                <a16:creationId xmlns:a16="http://schemas.microsoft.com/office/drawing/2014/main" id="{9545C1D4-D90D-B393-274E-733B75CA74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8436" y="1290112"/>
            <a:ext cx="8448963" cy="4923742"/>
          </a:xfrm>
          <a:prstGeom prst="rect">
            <a:avLst/>
          </a:prstGeom>
        </p:spPr>
      </p:pic>
      <p:sp>
        <p:nvSpPr>
          <p:cNvPr id="3" name="TextBox 2">
            <a:extLst>
              <a:ext uri="{FF2B5EF4-FFF2-40B4-BE49-F238E27FC236}">
                <a16:creationId xmlns:a16="http://schemas.microsoft.com/office/drawing/2014/main" id="{F77C63B2-2502-85AD-3F1E-E97F07431BE6}"/>
              </a:ext>
            </a:extLst>
          </p:cNvPr>
          <p:cNvSpPr txBox="1"/>
          <p:nvPr/>
        </p:nvSpPr>
        <p:spPr>
          <a:xfrm>
            <a:off x="8166970" y="2193547"/>
            <a:ext cx="3494762" cy="4308872"/>
          </a:xfrm>
          <a:prstGeom prst="rect">
            <a:avLst/>
          </a:prstGeom>
          <a:noFill/>
        </p:spPr>
        <p:txBody>
          <a:bodyPr wrap="square" rtlCol="0">
            <a:spAutoFit/>
          </a:bodyPr>
          <a:lstStyle/>
          <a:p>
            <a:r>
              <a:rPr lang="en-US" sz="2000" dirty="0">
                <a:highlight>
                  <a:srgbClr val="FFFF00"/>
                </a:highlight>
                <a:latin typeface="Josefin Sans" pitchFamily="2" charset="0"/>
              </a:rPr>
              <a:t>Qty</a:t>
            </a:r>
            <a:r>
              <a:rPr lang="en-US" sz="2000" dirty="0">
                <a:latin typeface="Josefin Sans" pitchFamily="2" charset="0"/>
              </a:rPr>
              <a:t> x </a:t>
            </a:r>
            <a:r>
              <a:rPr lang="en-US" sz="2000" dirty="0">
                <a:highlight>
                  <a:srgbClr val="FFE589"/>
                </a:highlight>
                <a:latin typeface="Josefin Sans" pitchFamily="2" charset="0"/>
              </a:rPr>
              <a:t>Pack Size </a:t>
            </a:r>
            <a:r>
              <a:rPr lang="en-US" sz="2000" dirty="0">
                <a:latin typeface="Josefin Sans" pitchFamily="2" charset="0"/>
              </a:rPr>
              <a:t>/ Households</a:t>
            </a:r>
          </a:p>
          <a:p>
            <a:endParaRPr lang="en-US" sz="2000" dirty="0">
              <a:latin typeface="Josefin Sans" pitchFamily="2" charset="0"/>
            </a:endParaRPr>
          </a:p>
          <a:p>
            <a:r>
              <a:rPr lang="en-US" sz="2000" dirty="0">
                <a:latin typeface="Josefin Sans" pitchFamily="2" charset="0"/>
              </a:rPr>
              <a:t>Mini Watermelons: </a:t>
            </a:r>
            <a:r>
              <a:rPr lang="en-US" sz="2000" dirty="0">
                <a:highlight>
                  <a:srgbClr val="FFFF00"/>
                </a:highlight>
                <a:latin typeface="Josefin Sans" pitchFamily="2" charset="0"/>
              </a:rPr>
              <a:t>15</a:t>
            </a:r>
            <a:r>
              <a:rPr lang="en-US" sz="2000" dirty="0">
                <a:latin typeface="Josefin Sans" pitchFamily="2" charset="0"/>
              </a:rPr>
              <a:t> x </a:t>
            </a:r>
            <a:r>
              <a:rPr lang="en-US" sz="2000" dirty="0">
                <a:highlight>
                  <a:srgbClr val="FFE589"/>
                </a:highlight>
                <a:latin typeface="Josefin Sans" pitchFamily="2" charset="0"/>
              </a:rPr>
              <a:t>8</a:t>
            </a:r>
            <a:r>
              <a:rPr lang="en-US" sz="2000" dirty="0">
                <a:latin typeface="Josefin Sans" pitchFamily="2" charset="0"/>
              </a:rPr>
              <a:t> / 60 = </a:t>
            </a:r>
            <a:r>
              <a:rPr lang="en-US" sz="2000" b="1" u="sng" dirty="0">
                <a:uFill>
                  <a:solidFill>
                    <a:srgbClr val="FF0000"/>
                  </a:solidFill>
                </a:uFill>
                <a:latin typeface="Josefin Sans" pitchFamily="2" charset="0"/>
              </a:rPr>
              <a:t>2 per HH</a:t>
            </a:r>
          </a:p>
          <a:p>
            <a:endParaRPr lang="en-US" sz="2000" dirty="0">
              <a:latin typeface="Josefin Sans" pitchFamily="2" charset="0"/>
            </a:endParaRPr>
          </a:p>
          <a:p>
            <a:r>
              <a:rPr lang="en-US" sz="2000" dirty="0">
                <a:latin typeface="Josefin Sans" pitchFamily="2" charset="0"/>
              </a:rPr>
              <a:t>Apples: </a:t>
            </a:r>
            <a:r>
              <a:rPr lang="en-US" sz="2000" dirty="0">
                <a:highlight>
                  <a:srgbClr val="FFFF00"/>
                </a:highlight>
                <a:latin typeface="Josefin Sans" pitchFamily="2" charset="0"/>
              </a:rPr>
              <a:t>14</a:t>
            </a:r>
            <a:r>
              <a:rPr lang="en-US" sz="2000" dirty="0">
                <a:latin typeface="Josefin Sans" pitchFamily="2" charset="0"/>
              </a:rPr>
              <a:t> x </a:t>
            </a:r>
            <a:r>
              <a:rPr lang="en-US" sz="2000" dirty="0">
                <a:highlight>
                  <a:srgbClr val="FFE589"/>
                </a:highlight>
                <a:latin typeface="Josefin Sans" pitchFamily="2" charset="0"/>
              </a:rPr>
              <a:t>25lb</a:t>
            </a:r>
            <a:r>
              <a:rPr lang="en-US" sz="2000" dirty="0">
                <a:latin typeface="Josefin Sans" pitchFamily="2" charset="0"/>
              </a:rPr>
              <a:t> / 60 = </a:t>
            </a:r>
            <a:r>
              <a:rPr lang="en-US" sz="2000" b="1" u="sng" dirty="0">
                <a:uFill>
                  <a:solidFill>
                    <a:srgbClr val="FF0000"/>
                  </a:solidFill>
                </a:uFill>
                <a:latin typeface="Josefin Sans" pitchFamily="2" charset="0"/>
              </a:rPr>
              <a:t>5lbs per HH</a:t>
            </a:r>
          </a:p>
          <a:p>
            <a:endParaRPr lang="en-US" sz="2000" dirty="0">
              <a:latin typeface="Josefin Sans" pitchFamily="2" charset="0"/>
            </a:endParaRPr>
          </a:p>
          <a:p>
            <a:r>
              <a:rPr lang="en-US" sz="2000" dirty="0">
                <a:latin typeface="Josefin Sans" pitchFamily="2" charset="0"/>
              </a:rPr>
              <a:t>Vegetable Soup: </a:t>
            </a:r>
            <a:r>
              <a:rPr lang="en-US" sz="2000" dirty="0">
                <a:highlight>
                  <a:srgbClr val="FFFF00"/>
                </a:highlight>
                <a:latin typeface="Josefin Sans" pitchFamily="2" charset="0"/>
              </a:rPr>
              <a:t>5</a:t>
            </a:r>
            <a:r>
              <a:rPr lang="en-US" sz="2000" dirty="0">
                <a:latin typeface="Josefin Sans" pitchFamily="2" charset="0"/>
              </a:rPr>
              <a:t> x </a:t>
            </a:r>
            <a:r>
              <a:rPr lang="en-US" sz="2000" dirty="0">
                <a:highlight>
                  <a:srgbClr val="FFE589"/>
                </a:highlight>
                <a:latin typeface="Josefin Sans" pitchFamily="2" charset="0"/>
              </a:rPr>
              <a:t>24</a:t>
            </a:r>
            <a:r>
              <a:rPr lang="en-US" sz="2000" dirty="0">
                <a:latin typeface="Josefin Sans" pitchFamily="2" charset="0"/>
              </a:rPr>
              <a:t> / 60 = </a:t>
            </a:r>
            <a:r>
              <a:rPr lang="en-US" sz="2000" b="1" u="sng" dirty="0">
                <a:uFill>
                  <a:solidFill>
                    <a:srgbClr val="FF0000"/>
                  </a:solidFill>
                </a:uFill>
                <a:latin typeface="Josefin Sans" pitchFamily="2" charset="0"/>
              </a:rPr>
              <a:t>2 per HH</a:t>
            </a:r>
          </a:p>
          <a:p>
            <a:endParaRPr lang="en-US" dirty="0">
              <a:latin typeface="Josefin Sans" pitchFamily="2" charset="0"/>
            </a:endParaRPr>
          </a:p>
          <a:p>
            <a:endParaRPr lang="en-US" dirty="0">
              <a:latin typeface="Josefin Sans" pitchFamily="2" charset="0"/>
            </a:endParaRPr>
          </a:p>
          <a:p>
            <a:endParaRPr lang="en-US" dirty="0">
              <a:latin typeface="Josefin Sans" pitchFamily="2" charset="0"/>
            </a:endParaRPr>
          </a:p>
        </p:txBody>
      </p:sp>
    </p:spTree>
    <p:extLst>
      <p:ext uri="{BB962C8B-B14F-4D97-AF65-F5344CB8AC3E}">
        <p14:creationId xmlns:p14="http://schemas.microsoft.com/office/powerpoint/2010/main" val="239843537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4F388-0B02-A179-51B2-5F348079F0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43E2EB-9282-5148-E539-A8882DF8D51C}"/>
              </a:ext>
            </a:extLst>
          </p:cNvPr>
          <p:cNvSpPr>
            <a:spLocks noGrp="1"/>
          </p:cNvSpPr>
          <p:nvPr>
            <p:ph type="title"/>
          </p:nvPr>
        </p:nvSpPr>
        <p:spPr/>
        <p:txBody>
          <a:bodyPr/>
          <a:lstStyle/>
          <a:p>
            <a:r>
              <a:rPr lang="en-US" dirty="0"/>
              <a:t>DC Product Overview</a:t>
            </a:r>
          </a:p>
        </p:txBody>
      </p:sp>
      <p:sp>
        <p:nvSpPr>
          <p:cNvPr id="4" name="Slide Number Placeholder 3">
            <a:extLst>
              <a:ext uri="{FF2B5EF4-FFF2-40B4-BE49-F238E27FC236}">
                <a16:creationId xmlns:a16="http://schemas.microsoft.com/office/drawing/2014/main" id="{5C55C32F-41AB-211E-6076-19BA53F40D5C}"/>
              </a:ext>
            </a:extLst>
          </p:cNvPr>
          <p:cNvSpPr>
            <a:spLocks noGrp="1"/>
          </p:cNvSpPr>
          <p:nvPr>
            <p:ph type="sldNum" sz="quarter" idx="12"/>
          </p:nvPr>
        </p:nvSpPr>
        <p:spPr/>
        <p:txBody>
          <a:bodyPr/>
          <a:lstStyle/>
          <a:p>
            <a:fld id="{5C644756-65BC-431D-B46B-646001C398B9}" type="slidenum">
              <a:rPr lang="en-US" smtClean="0"/>
              <a:t>21</a:t>
            </a:fld>
            <a:endParaRPr lang="en-US" dirty="0"/>
          </a:p>
        </p:txBody>
      </p:sp>
      <p:sp>
        <p:nvSpPr>
          <p:cNvPr id="5" name="Rectangle 4">
            <a:extLst>
              <a:ext uri="{FF2B5EF4-FFF2-40B4-BE49-F238E27FC236}">
                <a16:creationId xmlns:a16="http://schemas.microsoft.com/office/drawing/2014/main" id="{83F38BEE-9B51-8D6D-312A-CE1EECF0FACB}"/>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13573CA-F85D-29F1-BAB1-17EE398692AB}"/>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D38AFDE1-E95E-A7CC-AEB0-04BEEA48D4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sp>
        <p:nvSpPr>
          <p:cNvPr id="3" name="TextBox 2">
            <a:extLst>
              <a:ext uri="{FF2B5EF4-FFF2-40B4-BE49-F238E27FC236}">
                <a16:creationId xmlns:a16="http://schemas.microsoft.com/office/drawing/2014/main" id="{99FCBC8E-379F-6F22-123B-41C116D049A9}"/>
              </a:ext>
            </a:extLst>
          </p:cNvPr>
          <p:cNvSpPr txBox="1"/>
          <p:nvPr/>
        </p:nvSpPr>
        <p:spPr>
          <a:xfrm>
            <a:off x="838200" y="1720635"/>
            <a:ext cx="6560782" cy="4247317"/>
          </a:xfrm>
          <a:prstGeom prst="rect">
            <a:avLst/>
          </a:prstGeom>
          <a:noFill/>
        </p:spPr>
        <p:txBody>
          <a:bodyPr wrap="square" rtlCol="0">
            <a:spAutoFit/>
          </a:bodyPr>
          <a:lstStyle/>
          <a:p>
            <a:pPr marL="285750" indent="-285750">
              <a:buFont typeface="Arial" panose="020B0604020202020204" pitchFamily="34" charset="0"/>
              <a:buChar char="•"/>
            </a:pPr>
            <a:r>
              <a:rPr lang="en-US" sz="3000" dirty="0">
                <a:latin typeface="Josefin Sans" pitchFamily="2" charset="0"/>
              </a:rPr>
              <a:t>Fresh Produce: 4-7 items</a:t>
            </a:r>
          </a:p>
          <a:p>
            <a:pPr marL="285750" indent="-285750">
              <a:buFont typeface="Arial" panose="020B0604020202020204" pitchFamily="34" charset="0"/>
              <a:buChar char="•"/>
            </a:pPr>
            <a:r>
              <a:rPr lang="en-US" sz="3000" dirty="0">
                <a:latin typeface="Josefin Sans" pitchFamily="2" charset="0"/>
              </a:rPr>
              <a:t>Eggs: weekly through June 2027 (subject to change)</a:t>
            </a:r>
          </a:p>
          <a:p>
            <a:pPr marL="285750" indent="-285750">
              <a:buFont typeface="Arial" panose="020B0604020202020204" pitchFamily="34" charset="0"/>
              <a:buChar char="•"/>
            </a:pPr>
            <a:r>
              <a:rPr lang="en-US" sz="3000" dirty="0">
                <a:latin typeface="Josefin Sans" pitchFamily="2" charset="0"/>
              </a:rPr>
              <a:t>Milk and meat: only through donations, Grocery Rescue (GR), or TEFAP</a:t>
            </a:r>
          </a:p>
          <a:p>
            <a:pPr marL="285750" indent="-285750">
              <a:buFont typeface="Arial" panose="020B0604020202020204" pitchFamily="34" charset="0"/>
              <a:buChar char="•"/>
            </a:pPr>
            <a:r>
              <a:rPr lang="en-US" sz="3000" dirty="0">
                <a:latin typeface="Josefin Sans" pitchFamily="2" charset="0"/>
              </a:rPr>
              <a:t>Dry items: donations only</a:t>
            </a:r>
          </a:p>
          <a:p>
            <a:pPr marL="285750" indent="-285750">
              <a:buFont typeface="Arial" panose="020B0604020202020204" pitchFamily="34" charset="0"/>
              <a:buChar char="•"/>
            </a:pPr>
            <a:r>
              <a:rPr lang="en-US" sz="3000" dirty="0">
                <a:latin typeface="Josefin Sans" pitchFamily="2" charset="0"/>
              </a:rPr>
              <a:t>TEFAP: around 8-12 items</a:t>
            </a:r>
          </a:p>
          <a:p>
            <a:pPr marL="285750" indent="-285750">
              <a:buFont typeface="Arial" panose="020B0604020202020204" pitchFamily="34" charset="0"/>
              <a:buChar char="•"/>
            </a:pPr>
            <a:r>
              <a:rPr lang="en-US" sz="3000" dirty="0">
                <a:latin typeface="Josefin Sans" pitchFamily="2" charset="0"/>
              </a:rPr>
              <a:t>GR Product: mixed cases or pallets</a:t>
            </a:r>
          </a:p>
        </p:txBody>
      </p:sp>
      <p:pic>
        <p:nvPicPr>
          <p:cNvPr id="8" name="Picture 6">
            <a:extLst>
              <a:ext uri="{FF2B5EF4-FFF2-40B4-BE49-F238E27FC236}">
                <a16:creationId xmlns:a16="http://schemas.microsoft.com/office/drawing/2014/main" id="{022CE60F-0A25-CA96-2192-457DD60EC20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078" r="5120"/>
          <a:stretch>
            <a:fillRect/>
          </a:stretch>
        </p:blipFill>
        <p:spPr bwMode="auto">
          <a:xfrm>
            <a:off x="7549375" y="1713032"/>
            <a:ext cx="4222401" cy="4090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91792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A72F2-010C-EEF4-65ED-3DB468018A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8641C8-16C0-2410-19A4-CF8A9CEC289C}"/>
              </a:ext>
            </a:extLst>
          </p:cNvPr>
          <p:cNvSpPr>
            <a:spLocks noGrp="1"/>
          </p:cNvSpPr>
          <p:nvPr>
            <p:ph type="title"/>
          </p:nvPr>
        </p:nvSpPr>
        <p:spPr/>
        <p:txBody>
          <a:bodyPr/>
          <a:lstStyle/>
          <a:p>
            <a:r>
              <a:rPr lang="en-US" dirty="0"/>
              <a:t>GR Product Overview</a:t>
            </a:r>
          </a:p>
        </p:txBody>
      </p:sp>
      <p:sp>
        <p:nvSpPr>
          <p:cNvPr id="4" name="Slide Number Placeholder 3">
            <a:extLst>
              <a:ext uri="{FF2B5EF4-FFF2-40B4-BE49-F238E27FC236}">
                <a16:creationId xmlns:a16="http://schemas.microsoft.com/office/drawing/2014/main" id="{BAC131C1-AB2B-ED22-D4DB-30C3A5EE802A}"/>
              </a:ext>
            </a:extLst>
          </p:cNvPr>
          <p:cNvSpPr>
            <a:spLocks noGrp="1"/>
          </p:cNvSpPr>
          <p:nvPr>
            <p:ph type="sldNum" sz="quarter" idx="12"/>
          </p:nvPr>
        </p:nvSpPr>
        <p:spPr/>
        <p:txBody>
          <a:bodyPr/>
          <a:lstStyle/>
          <a:p>
            <a:fld id="{5C644756-65BC-431D-B46B-646001C398B9}" type="slidenum">
              <a:rPr lang="en-US" smtClean="0"/>
              <a:t>22</a:t>
            </a:fld>
            <a:endParaRPr lang="en-US" dirty="0"/>
          </a:p>
        </p:txBody>
      </p:sp>
      <p:sp>
        <p:nvSpPr>
          <p:cNvPr id="5" name="Rectangle 4">
            <a:extLst>
              <a:ext uri="{FF2B5EF4-FFF2-40B4-BE49-F238E27FC236}">
                <a16:creationId xmlns:a16="http://schemas.microsoft.com/office/drawing/2014/main" id="{927BD942-A53A-2A79-03C4-146593F17B42}"/>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DE2DD30-231D-914F-A34E-BACD292A4501}"/>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B9825CE1-A1C3-5F65-725F-A5CF397C79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sp>
        <p:nvSpPr>
          <p:cNvPr id="3" name="TextBox 2">
            <a:extLst>
              <a:ext uri="{FF2B5EF4-FFF2-40B4-BE49-F238E27FC236}">
                <a16:creationId xmlns:a16="http://schemas.microsoft.com/office/drawing/2014/main" id="{6837924A-6A3B-0568-7300-24651231ED0D}"/>
              </a:ext>
            </a:extLst>
          </p:cNvPr>
          <p:cNvSpPr txBox="1"/>
          <p:nvPr/>
        </p:nvSpPr>
        <p:spPr>
          <a:xfrm>
            <a:off x="838200" y="1616515"/>
            <a:ext cx="6539630" cy="4708981"/>
          </a:xfrm>
          <a:prstGeom prst="rect">
            <a:avLst/>
          </a:prstGeom>
          <a:noFill/>
        </p:spPr>
        <p:txBody>
          <a:bodyPr wrap="square" rtlCol="0">
            <a:spAutoFit/>
          </a:bodyPr>
          <a:lstStyle/>
          <a:p>
            <a:pPr marL="285750" indent="-285750">
              <a:buFont typeface="Arial" panose="020B0604020202020204" pitchFamily="34" charset="0"/>
              <a:buChar char="•"/>
            </a:pPr>
            <a:r>
              <a:rPr lang="en-US" sz="2500" dirty="0">
                <a:latin typeface="Josefin Sans" pitchFamily="2" charset="0"/>
              </a:rPr>
              <a:t>GR in our DC! </a:t>
            </a:r>
          </a:p>
          <a:p>
            <a:pPr marL="742950" lvl="1" indent="-285750">
              <a:buFont typeface="Arial" panose="020B0604020202020204" pitchFamily="34" charset="0"/>
              <a:buChar char="•"/>
            </a:pPr>
            <a:r>
              <a:rPr lang="en-US" sz="2500" dirty="0">
                <a:latin typeface="Josefin Sans" pitchFamily="2" charset="0"/>
              </a:rPr>
              <a:t>Focus on non-GR partners with low capacity</a:t>
            </a:r>
          </a:p>
          <a:p>
            <a:pPr marL="742950" lvl="1" indent="-285750">
              <a:buFont typeface="Arial" panose="020B0604020202020204" pitchFamily="34" charset="0"/>
              <a:buChar char="•"/>
            </a:pPr>
            <a:r>
              <a:rPr lang="en-US" sz="2500" dirty="0">
                <a:latin typeface="Josefin Sans" pitchFamily="2" charset="0"/>
              </a:rPr>
              <a:t>Highly perishable items </a:t>
            </a:r>
            <a:r>
              <a:rPr lang="en-US" sz="2500" dirty="0">
                <a:latin typeface="Josefin Sans" pitchFamily="2" charset="0"/>
                <a:sym typeface="Wingdings" panose="05000000000000000000" pitchFamily="2" charset="2"/>
              </a:rPr>
              <a:t> top-offs </a:t>
            </a:r>
          </a:p>
          <a:p>
            <a:pPr marL="742950" lvl="1" indent="-285750">
              <a:buFont typeface="Arial" panose="020B0604020202020204" pitchFamily="34" charset="0"/>
              <a:buChar char="•"/>
            </a:pPr>
            <a:r>
              <a:rPr lang="en-US" sz="2500" dirty="0">
                <a:latin typeface="Josefin Sans" pitchFamily="2" charset="0"/>
                <a:sym typeface="Wingdings" panose="05000000000000000000" pitchFamily="2" charset="2"/>
              </a:rPr>
              <a:t>Expect a wide variety of items</a:t>
            </a:r>
            <a:endParaRPr lang="en-US" sz="2500" dirty="0">
              <a:latin typeface="Josefin Sans" pitchFamily="2" charset="0"/>
            </a:endParaRPr>
          </a:p>
          <a:p>
            <a:pPr marL="285750" indent="-285750">
              <a:buFont typeface="Arial" panose="020B0604020202020204" pitchFamily="34" charset="0"/>
              <a:buChar char="•"/>
            </a:pPr>
            <a:r>
              <a:rPr lang="en-US" sz="2500" dirty="0">
                <a:latin typeface="Josefin Sans" pitchFamily="2" charset="0"/>
              </a:rPr>
              <a:t>Quality of food</a:t>
            </a:r>
          </a:p>
          <a:p>
            <a:pPr marL="742950" lvl="1" indent="-285750">
              <a:buFont typeface="Arial" panose="020B0604020202020204" pitchFamily="34" charset="0"/>
              <a:buChar char="•"/>
            </a:pPr>
            <a:r>
              <a:rPr lang="en-US" sz="2500" dirty="0">
                <a:latin typeface="Josefin Sans" pitchFamily="2" charset="0"/>
              </a:rPr>
              <a:t>Separate by like or similar items </a:t>
            </a:r>
          </a:p>
          <a:p>
            <a:pPr marL="742950" lvl="1" indent="-285750">
              <a:buFont typeface="Arial" panose="020B0604020202020204" pitchFamily="34" charset="0"/>
              <a:buChar char="•"/>
            </a:pPr>
            <a:r>
              <a:rPr lang="en-US" sz="2500" dirty="0">
                <a:latin typeface="Josefin Sans" pitchFamily="2" charset="0"/>
              </a:rPr>
              <a:t>If more than 15% waste, reach out to us</a:t>
            </a:r>
          </a:p>
          <a:p>
            <a:pPr marL="285750" indent="-285750">
              <a:buFont typeface="Arial" panose="020B0604020202020204" pitchFamily="34" charset="0"/>
              <a:buChar char="•"/>
            </a:pPr>
            <a:r>
              <a:rPr lang="en-US" sz="2500" dirty="0">
                <a:latin typeface="Josefin Sans" pitchFamily="2" charset="0"/>
              </a:rPr>
              <a:t>Set category limits</a:t>
            </a:r>
          </a:p>
          <a:p>
            <a:pPr marL="285750" indent="-285750">
              <a:buFont typeface="Arial" panose="020B0604020202020204" pitchFamily="34" charset="0"/>
              <a:buChar char="•"/>
            </a:pPr>
            <a:r>
              <a:rPr lang="en-US" sz="2500" dirty="0">
                <a:latin typeface="Josefin Sans" pitchFamily="2" charset="0"/>
              </a:rPr>
              <a:t>You’ll still receive enough food for all HHs you serve</a:t>
            </a:r>
          </a:p>
        </p:txBody>
      </p:sp>
      <p:pic>
        <p:nvPicPr>
          <p:cNvPr id="8" name="Picture 7">
            <a:extLst>
              <a:ext uri="{FF2B5EF4-FFF2-40B4-BE49-F238E27FC236}">
                <a16:creationId xmlns:a16="http://schemas.microsoft.com/office/drawing/2014/main" id="{A4918155-8495-290E-C5E8-39411F874BDE}"/>
              </a:ext>
            </a:extLst>
          </p:cNvPr>
          <p:cNvPicPr>
            <a:picLocks noChangeAspect="1"/>
          </p:cNvPicPr>
          <p:nvPr/>
        </p:nvPicPr>
        <p:blipFill>
          <a:blip r:embed="rId4"/>
          <a:stretch>
            <a:fillRect/>
          </a:stretch>
        </p:blipFill>
        <p:spPr>
          <a:xfrm>
            <a:off x="7151627" y="2268036"/>
            <a:ext cx="4548685" cy="3169563"/>
          </a:xfrm>
          <a:prstGeom prst="rect">
            <a:avLst/>
          </a:prstGeom>
        </p:spPr>
      </p:pic>
    </p:spTree>
    <p:extLst>
      <p:ext uri="{BB962C8B-B14F-4D97-AF65-F5344CB8AC3E}">
        <p14:creationId xmlns:p14="http://schemas.microsoft.com/office/powerpoint/2010/main" val="75339363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A75D9-48A0-8A77-CEAB-66C805BA08FD}"/>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D6116DF0-E514-7755-AF19-38CBF2683CAD}"/>
              </a:ext>
            </a:extLst>
          </p:cNvPr>
          <p:cNvSpPr/>
          <p:nvPr/>
        </p:nvSpPr>
        <p:spPr>
          <a:xfrm>
            <a:off x="0" y="1495528"/>
            <a:ext cx="12192000" cy="4791456"/>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solidFill>
                <a:srgbClr val="002060"/>
              </a:solidFill>
            </a:endParaRPr>
          </a:p>
        </p:txBody>
      </p:sp>
      <p:pic>
        <p:nvPicPr>
          <p:cNvPr id="24" name="Picture 23" descr="A logo with a hand and a heart&#10;&#10;Description automatically generated">
            <a:extLst>
              <a:ext uri="{FF2B5EF4-FFF2-40B4-BE49-F238E27FC236}">
                <a16:creationId xmlns:a16="http://schemas.microsoft.com/office/drawing/2014/main" id="{6E9E6AFD-EF86-37F7-48D0-EFFE9AC4A4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sp>
        <p:nvSpPr>
          <p:cNvPr id="2" name="Slide Number Placeholder 1">
            <a:extLst>
              <a:ext uri="{FF2B5EF4-FFF2-40B4-BE49-F238E27FC236}">
                <a16:creationId xmlns:a16="http://schemas.microsoft.com/office/drawing/2014/main" id="{C3B4D76E-6E93-A193-F69E-589B3A3F974A}"/>
              </a:ext>
            </a:extLst>
          </p:cNvPr>
          <p:cNvSpPr>
            <a:spLocks noGrp="1"/>
          </p:cNvSpPr>
          <p:nvPr>
            <p:ph type="sldNum" sz="quarter" idx="12"/>
          </p:nvPr>
        </p:nvSpPr>
        <p:spPr/>
        <p:txBody>
          <a:bodyPr/>
          <a:lstStyle/>
          <a:p>
            <a:fld id="{5C644756-65BC-431D-B46B-646001C398B9}" type="slidenum">
              <a:rPr lang="en-US" smtClean="0"/>
              <a:t>23</a:t>
            </a:fld>
            <a:endParaRPr lang="en-US"/>
          </a:p>
        </p:txBody>
      </p:sp>
      <p:sp>
        <p:nvSpPr>
          <p:cNvPr id="6" name="Title 1">
            <a:extLst>
              <a:ext uri="{FF2B5EF4-FFF2-40B4-BE49-F238E27FC236}">
                <a16:creationId xmlns:a16="http://schemas.microsoft.com/office/drawing/2014/main" id="{91774619-EB8B-B0B3-5D80-0B04AA1675DD}"/>
              </a:ext>
            </a:extLst>
          </p:cNvPr>
          <p:cNvSpPr txBox="1">
            <a:spLocks/>
          </p:cNvSpPr>
          <p:nvPr/>
        </p:nvSpPr>
        <p:spPr>
          <a:xfrm>
            <a:off x="318436" y="207180"/>
            <a:ext cx="1086440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Josefin Sans" pitchFamily="2" charset="0"/>
                <a:ea typeface="+mj-ea"/>
                <a:cs typeface="+mj-cs"/>
              </a:defRPr>
            </a:lvl1pPr>
          </a:lstStyle>
          <a:p>
            <a:r>
              <a:rPr lang="en-US" dirty="0"/>
              <a:t>Delivery Windows</a:t>
            </a:r>
            <a:endParaRPr lang="en-US" i="1" dirty="0"/>
          </a:p>
        </p:txBody>
      </p:sp>
      <p:sp>
        <p:nvSpPr>
          <p:cNvPr id="3" name="Rectangle 2">
            <a:extLst>
              <a:ext uri="{FF2B5EF4-FFF2-40B4-BE49-F238E27FC236}">
                <a16:creationId xmlns:a16="http://schemas.microsoft.com/office/drawing/2014/main" id="{90EE121F-57F0-72A2-F1C3-84C09506B886}"/>
              </a:ext>
            </a:extLst>
          </p:cNvPr>
          <p:cNvSpPr/>
          <p:nvPr/>
        </p:nvSpPr>
        <p:spPr>
          <a:xfrm>
            <a:off x="1" y="6344767"/>
            <a:ext cx="12192000" cy="146304"/>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A3A61903-0965-7088-2E1D-E0AE145BB61B}"/>
              </a:ext>
            </a:extLst>
          </p:cNvPr>
          <p:cNvSpPr/>
          <p:nvPr/>
        </p:nvSpPr>
        <p:spPr>
          <a:xfrm>
            <a:off x="793220" y="1859990"/>
            <a:ext cx="10389618" cy="837745"/>
          </a:xfrm>
          <a:prstGeom prst="roundRect">
            <a:avLst/>
          </a:prstGeom>
          <a:solidFill>
            <a:schemeClr val="accent1"/>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Rounded Corners 7">
            <a:extLst>
              <a:ext uri="{FF2B5EF4-FFF2-40B4-BE49-F238E27FC236}">
                <a16:creationId xmlns:a16="http://schemas.microsoft.com/office/drawing/2014/main" id="{AFE5C084-F92C-5C95-62E6-11BD8A2F6FBE}"/>
              </a:ext>
            </a:extLst>
          </p:cNvPr>
          <p:cNvSpPr/>
          <p:nvPr/>
        </p:nvSpPr>
        <p:spPr>
          <a:xfrm>
            <a:off x="793220" y="2879157"/>
            <a:ext cx="10389618" cy="837745"/>
          </a:xfrm>
          <a:prstGeom prst="roundRect">
            <a:avLst/>
          </a:prstGeom>
          <a:solidFill>
            <a:schemeClr val="accent1"/>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Rounded Corners 8">
            <a:extLst>
              <a:ext uri="{FF2B5EF4-FFF2-40B4-BE49-F238E27FC236}">
                <a16:creationId xmlns:a16="http://schemas.microsoft.com/office/drawing/2014/main" id="{45AA81CB-5FC1-F6D9-703B-AB7314844C1E}"/>
              </a:ext>
            </a:extLst>
          </p:cNvPr>
          <p:cNvSpPr/>
          <p:nvPr/>
        </p:nvSpPr>
        <p:spPr>
          <a:xfrm>
            <a:off x="793220" y="4022573"/>
            <a:ext cx="10389618" cy="837745"/>
          </a:xfrm>
          <a:prstGeom prst="roundRect">
            <a:avLst/>
          </a:prstGeom>
          <a:solidFill>
            <a:schemeClr val="accent1"/>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D0330384-1BE8-F700-1B58-A8A60EC36B3F}"/>
              </a:ext>
            </a:extLst>
          </p:cNvPr>
          <p:cNvSpPr/>
          <p:nvPr/>
        </p:nvSpPr>
        <p:spPr>
          <a:xfrm>
            <a:off x="793220" y="5121992"/>
            <a:ext cx="10389618" cy="837745"/>
          </a:xfrm>
          <a:prstGeom prst="roundRect">
            <a:avLst/>
          </a:prstGeom>
          <a:solidFill>
            <a:schemeClr val="accent1"/>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DE5CFCEB-6AA4-C76E-3A2A-58F6E7F3C393}"/>
              </a:ext>
            </a:extLst>
          </p:cNvPr>
          <p:cNvSpPr txBox="1"/>
          <p:nvPr/>
        </p:nvSpPr>
        <p:spPr>
          <a:xfrm>
            <a:off x="1703327" y="2078807"/>
            <a:ext cx="9702085" cy="400110"/>
          </a:xfrm>
          <a:prstGeom prst="rect">
            <a:avLst/>
          </a:prstGeom>
          <a:noFill/>
        </p:spPr>
        <p:txBody>
          <a:bodyPr wrap="square" rtlCol="0">
            <a:spAutoFit/>
          </a:bodyPr>
          <a:lstStyle/>
          <a:p>
            <a:r>
              <a:rPr lang="en-US" sz="2000" dirty="0">
                <a:solidFill>
                  <a:schemeClr val="bg1"/>
                </a:solidFill>
              </a:rPr>
              <a:t>Delivery date/time are set by partner site and Second Harvest Food Bank (SHFBOC).</a:t>
            </a:r>
          </a:p>
        </p:txBody>
      </p:sp>
      <p:sp>
        <p:nvSpPr>
          <p:cNvPr id="16" name="TextBox 15">
            <a:extLst>
              <a:ext uri="{FF2B5EF4-FFF2-40B4-BE49-F238E27FC236}">
                <a16:creationId xmlns:a16="http://schemas.microsoft.com/office/drawing/2014/main" id="{216F8FA8-A614-5B5C-A031-4BBA44EC7131}"/>
              </a:ext>
            </a:extLst>
          </p:cNvPr>
          <p:cNvSpPr txBox="1"/>
          <p:nvPr/>
        </p:nvSpPr>
        <p:spPr>
          <a:xfrm>
            <a:off x="1703327" y="3044063"/>
            <a:ext cx="9702085" cy="400110"/>
          </a:xfrm>
          <a:prstGeom prst="rect">
            <a:avLst/>
          </a:prstGeom>
          <a:noFill/>
        </p:spPr>
        <p:txBody>
          <a:bodyPr wrap="square" rtlCol="0">
            <a:spAutoFit/>
          </a:bodyPr>
          <a:lstStyle/>
          <a:p>
            <a:r>
              <a:rPr lang="en-US" sz="2000" dirty="0">
                <a:solidFill>
                  <a:schemeClr val="bg1"/>
                </a:solidFill>
              </a:rPr>
              <a:t>Deliveries arrive within a 1-3 hour window</a:t>
            </a:r>
          </a:p>
        </p:txBody>
      </p:sp>
      <p:sp>
        <p:nvSpPr>
          <p:cNvPr id="17" name="TextBox 16">
            <a:extLst>
              <a:ext uri="{FF2B5EF4-FFF2-40B4-BE49-F238E27FC236}">
                <a16:creationId xmlns:a16="http://schemas.microsoft.com/office/drawing/2014/main" id="{C04C16AD-DA35-164E-4EC8-CEB7A1B6551B}"/>
              </a:ext>
            </a:extLst>
          </p:cNvPr>
          <p:cNvSpPr txBox="1"/>
          <p:nvPr/>
        </p:nvSpPr>
        <p:spPr>
          <a:xfrm>
            <a:off x="1659321" y="4241390"/>
            <a:ext cx="9702085" cy="400110"/>
          </a:xfrm>
          <a:prstGeom prst="rect">
            <a:avLst/>
          </a:prstGeom>
          <a:noFill/>
        </p:spPr>
        <p:txBody>
          <a:bodyPr wrap="square" rtlCol="0">
            <a:spAutoFit/>
          </a:bodyPr>
          <a:lstStyle/>
          <a:p>
            <a:r>
              <a:rPr lang="en-US" sz="2000" dirty="0">
                <a:solidFill>
                  <a:schemeClr val="bg1"/>
                </a:solidFill>
              </a:rPr>
              <a:t>SHFBOC dispatcher will notify site if delayed and provide updated ETA.</a:t>
            </a:r>
          </a:p>
        </p:txBody>
      </p:sp>
      <p:sp>
        <p:nvSpPr>
          <p:cNvPr id="18" name="TextBox 17">
            <a:extLst>
              <a:ext uri="{FF2B5EF4-FFF2-40B4-BE49-F238E27FC236}">
                <a16:creationId xmlns:a16="http://schemas.microsoft.com/office/drawing/2014/main" id="{6758704B-B38F-79AF-F616-9E6488A0D194}"/>
              </a:ext>
            </a:extLst>
          </p:cNvPr>
          <p:cNvSpPr txBox="1"/>
          <p:nvPr/>
        </p:nvSpPr>
        <p:spPr>
          <a:xfrm>
            <a:off x="1659321" y="5254563"/>
            <a:ext cx="9702085" cy="615553"/>
          </a:xfrm>
          <a:prstGeom prst="rect">
            <a:avLst/>
          </a:prstGeom>
          <a:noFill/>
        </p:spPr>
        <p:txBody>
          <a:bodyPr wrap="square" rtlCol="0">
            <a:spAutoFit/>
          </a:bodyPr>
          <a:lstStyle/>
          <a:p>
            <a:r>
              <a:rPr lang="en-US" sz="2000" dirty="0">
                <a:solidFill>
                  <a:schemeClr val="bg1"/>
                </a:solidFill>
              </a:rPr>
              <a:t>If delivery hasn’t arrived by end of window, contact your SHFBOC coordinator. </a:t>
            </a:r>
          </a:p>
          <a:p>
            <a:r>
              <a:rPr lang="en-US" sz="1400" b="1" dirty="0">
                <a:solidFill>
                  <a:schemeClr val="bg1"/>
                </a:solidFill>
              </a:rPr>
              <a:t>Deliveries arriving at the end of window are still considered on time, even if not consistent with prior delivery times</a:t>
            </a:r>
          </a:p>
        </p:txBody>
      </p:sp>
      <p:sp>
        <p:nvSpPr>
          <p:cNvPr id="5" name="Rectangle 4" descr="Cheers">
            <a:extLst>
              <a:ext uri="{FF2B5EF4-FFF2-40B4-BE49-F238E27FC236}">
                <a16:creationId xmlns:a16="http://schemas.microsoft.com/office/drawing/2014/main" id="{C5E44AC4-F741-784B-F8B0-0F00F6BD2343}"/>
              </a:ext>
            </a:extLst>
          </p:cNvPr>
          <p:cNvSpPr/>
          <p:nvPr/>
        </p:nvSpPr>
        <p:spPr>
          <a:xfrm>
            <a:off x="930932" y="1960974"/>
            <a:ext cx="634683" cy="634683"/>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solidFill>
              <a:schemeClr val="accent6"/>
            </a:solidFill>
          </a:ln>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7" name="Rectangle 6" descr="Box trolley">
            <a:extLst>
              <a:ext uri="{FF2B5EF4-FFF2-40B4-BE49-F238E27FC236}">
                <a16:creationId xmlns:a16="http://schemas.microsoft.com/office/drawing/2014/main" id="{BCC89C2C-E120-961B-DFA1-4C87DCA305A4}"/>
              </a:ext>
            </a:extLst>
          </p:cNvPr>
          <p:cNvSpPr/>
          <p:nvPr/>
        </p:nvSpPr>
        <p:spPr>
          <a:xfrm>
            <a:off x="932466" y="2976166"/>
            <a:ext cx="634683" cy="634683"/>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solidFill>
              <a:schemeClr val="accent6"/>
            </a:solidFill>
          </a:ln>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9" name="Rectangle 18" descr="Truck">
            <a:extLst>
              <a:ext uri="{FF2B5EF4-FFF2-40B4-BE49-F238E27FC236}">
                <a16:creationId xmlns:a16="http://schemas.microsoft.com/office/drawing/2014/main" id="{BBBA13FF-41DE-106F-5727-6430CB87B215}"/>
              </a:ext>
            </a:extLst>
          </p:cNvPr>
          <p:cNvSpPr/>
          <p:nvPr/>
        </p:nvSpPr>
        <p:spPr>
          <a:xfrm>
            <a:off x="930930" y="4124103"/>
            <a:ext cx="634683" cy="634683"/>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solidFill>
              <a:schemeClr val="accent6"/>
            </a:solidFill>
          </a:ln>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20" name="Rectangle 19" descr="Receiver with solid fill">
            <a:extLst>
              <a:ext uri="{FF2B5EF4-FFF2-40B4-BE49-F238E27FC236}">
                <a16:creationId xmlns:a16="http://schemas.microsoft.com/office/drawing/2014/main" id="{75DCB58B-A8FC-C2B1-642D-C37978578299}"/>
              </a:ext>
            </a:extLst>
          </p:cNvPr>
          <p:cNvSpPr/>
          <p:nvPr/>
        </p:nvSpPr>
        <p:spPr>
          <a:xfrm>
            <a:off x="930930" y="5217697"/>
            <a:ext cx="634683" cy="634683"/>
          </a:xfrm>
          <a:prstGeom prst="rect">
            <a:avLst/>
          </a:prstGeom>
          <a:blipFill>
            <a:blip>
              <a:extLst>
                <a:ext uri="{96DAC541-7B7A-43D3-8B79-37D633B846F1}">
                  <asvg:svgBlip xmlns:asvg="http://schemas.microsoft.com/office/drawing/2016/SVG/main" r:embed="rId7"/>
                </a:ext>
              </a:extLst>
            </a:blip>
            <a:srcRect/>
            <a:stretch>
              <a:fillRect/>
            </a:stretch>
          </a:blipFill>
          <a:ln>
            <a:solidFill>
              <a:schemeClr val="accent6"/>
            </a:solidFill>
          </a:ln>
        </p:spPr>
        <p:style>
          <a:lnRef idx="2">
            <a:schemeClr val="accent2">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dirty="0"/>
          </a:p>
        </p:txBody>
      </p:sp>
    </p:spTree>
    <p:extLst>
      <p:ext uri="{BB962C8B-B14F-4D97-AF65-F5344CB8AC3E}">
        <p14:creationId xmlns:p14="http://schemas.microsoft.com/office/powerpoint/2010/main" val="10476056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D87E-9F94-6014-24BE-AE9A800517FF}"/>
              </a:ext>
            </a:extLst>
          </p:cNvPr>
          <p:cNvSpPr>
            <a:spLocks noGrp="1"/>
          </p:cNvSpPr>
          <p:nvPr>
            <p:ph type="title"/>
          </p:nvPr>
        </p:nvSpPr>
        <p:spPr/>
        <p:txBody>
          <a:bodyPr/>
          <a:lstStyle/>
          <a:p>
            <a:r>
              <a:rPr lang="en-US" dirty="0"/>
              <a:t>Accepting Deliveries</a:t>
            </a:r>
          </a:p>
        </p:txBody>
      </p:sp>
      <p:sp>
        <p:nvSpPr>
          <p:cNvPr id="4" name="Slide Number Placeholder 3">
            <a:extLst>
              <a:ext uri="{FF2B5EF4-FFF2-40B4-BE49-F238E27FC236}">
                <a16:creationId xmlns:a16="http://schemas.microsoft.com/office/drawing/2014/main" id="{8A3774DD-5996-FCBF-E752-1F96CB411B87}"/>
              </a:ext>
            </a:extLst>
          </p:cNvPr>
          <p:cNvSpPr>
            <a:spLocks noGrp="1"/>
          </p:cNvSpPr>
          <p:nvPr>
            <p:ph type="sldNum" sz="quarter" idx="12"/>
          </p:nvPr>
        </p:nvSpPr>
        <p:spPr/>
        <p:txBody>
          <a:bodyPr/>
          <a:lstStyle/>
          <a:p>
            <a:fld id="{5C644756-65BC-431D-B46B-646001C398B9}" type="slidenum">
              <a:rPr lang="en-US" smtClean="0"/>
              <a:t>24</a:t>
            </a:fld>
            <a:endParaRPr lang="en-US"/>
          </a:p>
        </p:txBody>
      </p:sp>
      <p:sp>
        <p:nvSpPr>
          <p:cNvPr id="5" name="Rectangle 4">
            <a:extLst>
              <a:ext uri="{FF2B5EF4-FFF2-40B4-BE49-F238E27FC236}">
                <a16:creationId xmlns:a16="http://schemas.microsoft.com/office/drawing/2014/main" id="{02903C8B-58CF-2716-3AE1-14467936962F}"/>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33200CD-BD7A-4AE1-C429-FC461307E140}"/>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10537EA2-0B3A-ECE8-F8B8-3E36C8B01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sp>
        <p:nvSpPr>
          <p:cNvPr id="7" name="Flowchart: Connector 6">
            <a:extLst>
              <a:ext uri="{FF2B5EF4-FFF2-40B4-BE49-F238E27FC236}">
                <a16:creationId xmlns:a16="http://schemas.microsoft.com/office/drawing/2014/main" id="{7D8A5016-7AB8-6DCC-DD17-7205D26A7FD6}"/>
              </a:ext>
            </a:extLst>
          </p:cNvPr>
          <p:cNvSpPr/>
          <p:nvPr/>
        </p:nvSpPr>
        <p:spPr>
          <a:xfrm>
            <a:off x="173709" y="2413185"/>
            <a:ext cx="2672316" cy="2562606"/>
          </a:xfrm>
          <a:prstGeom prst="flowChartConnector">
            <a:avLst/>
          </a:prstGeom>
          <a:solidFill>
            <a:schemeClr val="accent1">
              <a:lumMod val="20000"/>
              <a:lumOff val="80000"/>
            </a:schemeClr>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chemeClr val="tx1"/>
              </a:solidFill>
              <a:effectLst/>
              <a:latin typeface="Josefin Sans" pitchFamily="2" charset="0"/>
            </a:endParaRPr>
          </a:p>
          <a:p>
            <a:pPr algn="ctr"/>
            <a:endParaRPr lang="en-US" b="0" i="0" dirty="0">
              <a:solidFill>
                <a:schemeClr val="tx1"/>
              </a:solidFill>
              <a:effectLst/>
              <a:latin typeface="Josefin Sans" pitchFamily="2" charset="0"/>
            </a:endParaRPr>
          </a:p>
          <a:p>
            <a:pPr algn="ctr"/>
            <a:endParaRPr lang="en-US" dirty="0">
              <a:solidFill>
                <a:schemeClr val="tx1"/>
              </a:solidFill>
              <a:latin typeface="Josefin Sans" pitchFamily="2" charset="0"/>
            </a:endParaRPr>
          </a:p>
          <a:p>
            <a:pPr algn="ctr"/>
            <a:r>
              <a:rPr lang="en-US" dirty="0">
                <a:solidFill>
                  <a:schemeClr val="accent6"/>
                </a:solidFill>
                <a:latin typeface="Josefin Sans" pitchFamily="2" charset="0"/>
              </a:rPr>
              <a:t>Primary or Secondary Contact </a:t>
            </a:r>
            <a:r>
              <a:rPr lang="en-US" b="0" i="0" dirty="0">
                <a:solidFill>
                  <a:schemeClr val="accent6"/>
                </a:solidFill>
                <a:effectLst/>
                <a:latin typeface="Josefin Sans" pitchFamily="2" charset="0"/>
              </a:rPr>
              <a:t>greets and accepts delivery from SHFB driver</a:t>
            </a:r>
          </a:p>
          <a:p>
            <a:pPr algn="ctr"/>
            <a:endParaRPr lang="en-US" dirty="0"/>
          </a:p>
        </p:txBody>
      </p:sp>
      <p:sp>
        <p:nvSpPr>
          <p:cNvPr id="10" name="Flowchart: Connector 9">
            <a:extLst>
              <a:ext uri="{FF2B5EF4-FFF2-40B4-BE49-F238E27FC236}">
                <a16:creationId xmlns:a16="http://schemas.microsoft.com/office/drawing/2014/main" id="{A9583381-75C0-EDCD-07CA-8AD3F036C07A}"/>
              </a:ext>
            </a:extLst>
          </p:cNvPr>
          <p:cNvSpPr/>
          <p:nvPr/>
        </p:nvSpPr>
        <p:spPr>
          <a:xfrm>
            <a:off x="3182987" y="2413185"/>
            <a:ext cx="2672317" cy="2562605"/>
          </a:xfrm>
          <a:prstGeom prst="flowChartConnector">
            <a:avLst/>
          </a:prstGeom>
          <a:solidFill>
            <a:schemeClr val="accent1">
              <a:lumMod val="20000"/>
              <a:lumOff val="80000"/>
            </a:schemeClr>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Josefin Sans" pitchFamily="2" charset="0"/>
            </a:endParaRPr>
          </a:p>
          <a:p>
            <a:pPr algn="ctr"/>
            <a:endParaRPr lang="en-US" dirty="0">
              <a:solidFill>
                <a:schemeClr val="accent6"/>
              </a:solidFill>
              <a:latin typeface="Josefin Sans" pitchFamily="2" charset="0"/>
            </a:endParaRPr>
          </a:p>
          <a:p>
            <a:pPr algn="ctr"/>
            <a:r>
              <a:rPr lang="en-US" dirty="0">
                <a:solidFill>
                  <a:schemeClr val="accent6"/>
                </a:solidFill>
                <a:latin typeface="Josefin Sans" pitchFamily="2" charset="0"/>
              </a:rPr>
              <a:t>SHFB driver unloads pallets at drop location (</a:t>
            </a:r>
            <a:r>
              <a:rPr lang="en-US" b="1" dirty="0">
                <a:solidFill>
                  <a:schemeClr val="accent6"/>
                </a:solidFill>
                <a:latin typeface="Josefin Sans" pitchFamily="2" charset="0"/>
              </a:rPr>
              <a:t>cannot be on grass</a:t>
            </a:r>
            <a:r>
              <a:rPr lang="en-US" dirty="0">
                <a:solidFill>
                  <a:schemeClr val="accent6"/>
                </a:solidFill>
                <a:latin typeface="Josefin Sans" pitchFamily="2" charset="0"/>
              </a:rPr>
              <a:t>)</a:t>
            </a:r>
          </a:p>
        </p:txBody>
      </p:sp>
      <p:sp>
        <p:nvSpPr>
          <p:cNvPr id="11" name="Flowchart: Connector 10">
            <a:extLst>
              <a:ext uri="{FF2B5EF4-FFF2-40B4-BE49-F238E27FC236}">
                <a16:creationId xmlns:a16="http://schemas.microsoft.com/office/drawing/2014/main" id="{46FA8E6B-EB88-E366-D05A-DD7232A4E649}"/>
              </a:ext>
            </a:extLst>
          </p:cNvPr>
          <p:cNvSpPr/>
          <p:nvPr/>
        </p:nvSpPr>
        <p:spPr>
          <a:xfrm>
            <a:off x="6138532" y="2413591"/>
            <a:ext cx="2672317" cy="2562605"/>
          </a:xfrm>
          <a:prstGeom prst="flowChartConnector">
            <a:avLst/>
          </a:prstGeom>
          <a:solidFill>
            <a:schemeClr val="accent1">
              <a:lumMod val="20000"/>
              <a:lumOff val="80000"/>
            </a:schemeClr>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200"/>
              </a:spcAft>
            </a:pPr>
            <a:endParaRPr lang="en-US" b="0" i="0" dirty="0">
              <a:solidFill>
                <a:schemeClr val="tx1"/>
              </a:solidFill>
              <a:effectLst/>
              <a:latin typeface="Josefin Sans" pitchFamily="2" charset="0"/>
            </a:endParaRPr>
          </a:p>
        </p:txBody>
      </p:sp>
      <p:sp>
        <p:nvSpPr>
          <p:cNvPr id="12" name="Flowchart: Connector 11">
            <a:extLst>
              <a:ext uri="{FF2B5EF4-FFF2-40B4-BE49-F238E27FC236}">
                <a16:creationId xmlns:a16="http://schemas.microsoft.com/office/drawing/2014/main" id="{A53F8118-5236-E510-0C0B-0F2097849D71}"/>
              </a:ext>
            </a:extLst>
          </p:cNvPr>
          <p:cNvSpPr/>
          <p:nvPr/>
        </p:nvSpPr>
        <p:spPr>
          <a:xfrm>
            <a:off x="9085528" y="2413591"/>
            <a:ext cx="2769781" cy="2562605"/>
          </a:xfrm>
          <a:prstGeom prst="flowChartConnector">
            <a:avLst/>
          </a:prstGeom>
          <a:solidFill>
            <a:schemeClr val="accent1">
              <a:lumMod val="20000"/>
              <a:lumOff val="80000"/>
            </a:schemeClr>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solidFill>
              <a:latin typeface="Josefin Sans" pitchFamily="2" charset="0"/>
            </a:endParaRPr>
          </a:p>
          <a:p>
            <a:pPr algn="ctr"/>
            <a:endParaRPr lang="en-US" dirty="0">
              <a:solidFill>
                <a:schemeClr val="accent6"/>
              </a:solidFill>
              <a:latin typeface="Josefin Sans" pitchFamily="2" charset="0"/>
            </a:endParaRPr>
          </a:p>
          <a:p>
            <a:pPr algn="ctr"/>
            <a:r>
              <a:rPr lang="en-US" dirty="0">
                <a:solidFill>
                  <a:schemeClr val="accent6"/>
                </a:solidFill>
                <a:latin typeface="Josefin Sans" pitchFamily="2" charset="0"/>
              </a:rPr>
              <a:t>Partner staff/volunteers set up the distribution or restock pantry space </a:t>
            </a:r>
          </a:p>
        </p:txBody>
      </p:sp>
      <p:sp>
        <p:nvSpPr>
          <p:cNvPr id="13" name="Arrow: Right 12">
            <a:extLst>
              <a:ext uri="{FF2B5EF4-FFF2-40B4-BE49-F238E27FC236}">
                <a16:creationId xmlns:a16="http://schemas.microsoft.com/office/drawing/2014/main" id="{4CB891E0-CE9C-7D9F-2B3B-A9C8F3E7E030}"/>
              </a:ext>
            </a:extLst>
          </p:cNvPr>
          <p:cNvSpPr/>
          <p:nvPr/>
        </p:nvSpPr>
        <p:spPr>
          <a:xfrm>
            <a:off x="2794398" y="3429000"/>
            <a:ext cx="572694" cy="492760"/>
          </a:xfrm>
          <a:prstGeom prst="rightArrow">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9EB861F9-B0CA-5C47-CD18-AE1114BCF08E}"/>
              </a:ext>
            </a:extLst>
          </p:cNvPr>
          <p:cNvSpPr/>
          <p:nvPr/>
        </p:nvSpPr>
        <p:spPr>
          <a:xfrm>
            <a:off x="5706297" y="3429000"/>
            <a:ext cx="572694" cy="492760"/>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3ADF58C0-E790-B328-BD06-AB33ACD14891}"/>
              </a:ext>
            </a:extLst>
          </p:cNvPr>
          <p:cNvSpPr/>
          <p:nvPr/>
        </p:nvSpPr>
        <p:spPr>
          <a:xfrm>
            <a:off x="8705389" y="3429000"/>
            <a:ext cx="572694" cy="492760"/>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Box trolley outline">
            <a:extLst>
              <a:ext uri="{FF2B5EF4-FFF2-40B4-BE49-F238E27FC236}">
                <a16:creationId xmlns:a16="http://schemas.microsoft.com/office/drawing/2014/main" id="{5DB1BBE0-7E7C-003B-ECD2-8223873F4EB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52041" y="2523688"/>
            <a:ext cx="680474" cy="680474"/>
          </a:xfrm>
          <a:prstGeom prst="rect">
            <a:avLst/>
          </a:prstGeom>
        </p:spPr>
      </p:pic>
      <p:pic>
        <p:nvPicPr>
          <p:cNvPr id="17" name="Graphic 16" descr="Clipboard Partially Checked outline">
            <a:extLst>
              <a:ext uri="{FF2B5EF4-FFF2-40B4-BE49-F238E27FC236}">
                <a16:creationId xmlns:a16="http://schemas.microsoft.com/office/drawing/2014/main" id="{2A701D3C-5F39-8944-9127-9B4D30D357D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16487" y="2687761"/>
            <a:ext cx="516401" cy="516401"/>
          </a:xfrm>
          <a:prstGeom prst="rect">
            <a:avLst/>
          </a:prstGeom>
        </p:spPr>
      </p:pic>
      <p:sp>
        <p:nvSpPr>
          <p:cNvPr id="18" name="TextBox 17">
            <a:extLst>
              <a:ext uri="{FF2B5EF4-FFF2-40B4-BE49-F238E27FC236}">
                <a16:creationId xmlns:a16="http://schemas.microsoft.com/office/drawing/2014/main" id="{73B4E7D7-1EDB-1778-EAFC-A8CA258A052F}"/>
              </a:ext>
            </a:extLst>
          </p:cNvPr>
          <p:cNvSpPr txBox="1"/>
          <p:nvPr/>
        </p:nvSpPr>
        <p:spPr>
          <a:xfrm>
            <a:off x="6469173" y="3281587"/>
            <a:ext cx="2011031" cy="1754326"/>
          </a:xfrm>
          <a:prstGeom prst="rect">
            <a:avLst/>
          </a:prstGeom>
          <a:noFill/>
        </p:spPr>
        <p:txBody>
          <a:bodyPr wrap="square" rtlCol="0">
            <a:spAutoFit/>
          </a:bodyPr>
          <a:lstStyle/>
          <a:p>
            <a:pPr algn="ctr"/>
            <a:r>
              <a:rPr lang="en-US" dirty="0">
                <a:solidFill>
                  <a:schemeClr val="accent6"/>
                </a:solidFill>
                <a:latin typeface="Josefin Sans" pitchFamily="2" charset="0"/>
              </a:rPr>
              <a:t>Driver gives invoice; Primary or Secondary Contact verifies items</a:t>
            </a:r>
          </a:p>
          <a:p>
            <a:pPr algn="ctr"/>
            <a:endParaRPr lang="en-US" dirty="0"/>
          </a:p>
        </p:txBody>
      </p:sp>
      <p:pic>
        <p:nvPicPr>
          <p:cNvPr id="20" name="Graphic 19" descr="Truck outline">
            <a:extLst>
              <a:ext uri="{FF2B5EF4-FFF2-40B4-BE49-F238E27FC236}">
                <a16:creationId xmlns:a16="http://schemas.microsoft.com/office/drawing/2014/main" id="{24C68BCE-ABDB-7D92-4BDD-A9194280A67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33551" y="2589389"/>
            <a:ext cx="614773" cy="614773"/>
          </a:xfrm>
          <a:prstGeom prst="rect">
            <a:avLst/>
          </a:prstGeom>
        </p:spPr>
      </p:pic>
      <p:pic>
        <p:nvPicPr>
          <p:cNvPr id="22" name="Graphic 21" descr="Children outline">
            <a:extLst>
              <a:ext uri="{FF2B5EF4-FFF2-40B4-BE49-F238E27FC236}">
                <a16:creationId xmlns:a16="http://schemas.microsoft.com/office/drawing/2014/main" id="{94BA4E34-FD89-FAB9-7402-0ABADBC5FDE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088807" y="2564948"/>
            <a:ext cx="763221" cy="763221"/>
          </a:xfrm>
          <a:prstGeom prst="rect">
            <a:avLst/>
          </a:prstGeom>
        </p:spPr>
      </p:pic>
    </p:spTree>
    <p:extLst>
      <p:ext uri="{BB962C8B-B14F-4D97-AF65-F5344CB8AC3E}">
        <p14:creationId xmlns:p14="http://schemas.microsoft.com/office/powerpoint/2010/main" val="385884526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D87E-9F94-6014-24BE-AE9A800517FF}"/>
              </a:ext>
            </a:extLst>
          </p:cNvPr>
          <p:cNvSpPr>
            <a:spLocks noGrp="1"/>
          </p:cNvSpPr>
          <p:nvPr>
            <p:ph type="title"/>
          </p:nvPr>
        </p:nvSpPr>
        <p:spPr>
          <a:xfrm>
            <a:off x="648377" y="372486"/>
            <a:ext cx="10515600" cy="1325563"/>
          </a:xfrm>
        </p:spPr>
        <p:txBody>
          <a:bodyPr/>
          <a:lstStyle/>
          <a:p>
            <a:r>
              <a:rPr lang="en-US" dirty="0"/>
              <a:t>Returning Materials</a:t>
            </a:r>
          </a:p>
        </p:txBody>
      </p:sp>
      <p:sp>
        <p:nvSpPr>
          <p:cNvPr id="3" name="Content Placeholder 2">
            <a:extLst>
              <a:ext uri="{FF2B5EF4-FFF2-40B4-BE49-F238E27FC236}">
                <a16:creationId xmlns:a16="http://schemas.microsoft.com/office/drawing/2014/main" id="{D23A5CBE-8F9B-7B06-3CDE-7A24133EF3D4}"/>
              </a:ext>
            </a:extLst>
          </p:cNvPr>
          <p:cNvSpPr>
            <a:spLocks noGrp="1"/>
          </p:cNvSpPr>
          <p:nvPr>
            <p:ph idx="1"/>
          </p:nvPr>
        </p:nvSpPr>
        <p:spPr>
          <a:xfrm>
            <a:off x="1431182" y="1912333"/>
            <a:ext cx="4804113" cy="4351338"/>
          </a:xfrm>
        </p:spPr>
        <p:txBody>
          <a:bodyPr>
            <a:normAutofit/>
          </a:bodyPr>
          <a:lstStyle/>
          <a:p>
            <a:pPr marL="0" indent="0">
              <a:lnSpc>
                <a:spcPct val="100000"/>
              </a:lnSpc>
              <a:buNone/>
            </a:pPr>
            <a:r>
              <a:rPr lang="en-US" sz="2100" dirty="0"/>
              <a:t>Specific items must be safely stored and returned at the next delivery or scheduled material pick-up.</a:t>
            </a:r>
          </a:p>
          <a:p>
            <a:pPr marL="0" indent="0">
              <a:lnSpc>
                <a:spcPct val="100000"/>
              </a:lnSpc>
              <a:buNone/>
            </a:pPr>
            <a:endParaRPr lang="en-US" sz="2100" dirty="0"/>
          </a:p>
          <a:p>
            <a:pPr marL="0" indent="0">
              <a:lnSpc>
                <a:spcPct val="100000"/>
              </a:lnSpc>
              <a:buNone/>
            </a:pPr>
            <a:r>
              <a:rPr lang="en-US" sz="2100" dirty="0"/>
              <a:t>Items should be staged and accessible for the SHFB driver</a:t>
            </a:r>
          </a:p>
          <a:p>
            <a:pPr>
              <a:lnSpc>
                <a:spcPct val="100000"/>
              </a:lnSpc>
            </a:pPr>
            <a:endParaRPr lang="en-US" sz="2100" dirty="0"/>
          </a:p>
          <a:p>
            <a:pPr marL="0" indent="0">
              <a:lnSpc>
                <a:spcPct val="100000"/>
              </a:lnSpc>
              <a:buNone/>
            </a:pPr>
            <a:r>
              <a:rPr lang="en-US" sz="2100" dirty="0"/>
              <a:t>Drivers can only accept items in good condition (</a:t>
            </a:r>
            <a:r>
              <a:rPr lang="en-US" sz="2100" b="1" dirty="0"/>
              <a:t>no dirt, grass, pests, or trash</a:t>
            </a:r>
            <a:r>
              <a:rPr lang="en-US" sz="2100" dirty="0"/>
              <a:t>)</a:t>
            </a:r>
          </a:p>
        </p:txBody>
      </p:sp>
      <p:sp>
        <p:nvSpPr>
          <p:cNvPr id="4" name="Slide Number Placeholder 3">
            <a:extLst>
              <a:ext uri="{FF2B5EF4-FFF2-40B4-BE49-F238E27FC236}">
                <a16:creationId xmlns:a16="http://schemas.microsoft.com/office/drawing/2014/main" id="{8A3774DD-5996-FCBF-E752-1F96CB411B87}"/>
              </a:ext>
            </a:extLst>
          </p:cNvPr>
          <p:cNvSpPr>
            <a:spLocks noGrp="1"/>
          </p:cNvSpPr>
          <p:nvPr>
            <p:ph type="sldNum" sz="quarter" idx="12"/>
          </p:nvPr>
        </p:nvSpPr>
        <p:spPr/>
        <p:txBody>
          <a:bodyPr/>
          <a:lstStyle/>
          <a:p>
            <a:fld id="{5C644756-65BC-431D-B46B-646001C398B9}" type="slidenum">
              <a:rPr lang="en-US" smtClean="0"/>
              <a:t>25</a:t>
            </a:fld>
            <a:endParaRPr lang="en-US" dirty="0"/>
          </a:p>
        </p:txBody>
      </p:sp>
      <p:sp>
        <p:nvSpPr>
          <p:cNvPr id="5" name="Rectangle 4">
            <a:extLst>
              <a:ext uri="{FF2B5EF4-FFF2-40B4-BE49-F238E27FC236}">
                <a16:creationId xmlns:a16="http://schemas.microsoft.com/office/drawing/2014/main" id="{02903C8B-58CF-2716-3AE1-14467936962F}"/>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33200CD-BD7A-4AE1-C429-FC461307E140}"/>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10537EA2-0B3A-ECE8-F8B8-3E36C8B01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12" name="Picture 11" descr="A white plastic pallet with black handles&#10;&#10;AI-generated content may be incorrect.">
            <a:extLst>
              <a:ext uri="{FF2B5EF4-FFF2-40B4-BE49-F238E27FC236}">
                <a16:creationId xmlns:a16="http://schemas.microsoft.com/office/drawing/2014/main" id="{3C924D53-312E-4E74-C7C1-C580F275D6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6922548" y="2198736"/>
            <a:ext cx="1347258" cy="1347258"/>
          </a:xfrm>
          <a:prstGeom prst="rect">
            <a:avLst/>
          </a:prstGeom>
          <a:noFill/>
        </p:spPr>
      </p:pic>
      <p:pic>
        <p:nvPicPr>
          <p:cNvPr id="8" name="Picture 7" descr="A black plastic crate with handles&#10;&#10;Description automatically generated">
            <a:extLst>
              <a:ext uri="{FF2B5EF4-FFF2-40B4-BE49-F238E27FC236}">
                <a16:creationId xmlns:a16="http://schemas.microsoft.com/office/drawing/2014/main" id="{3728AA89-D7D4-0817-DFA7-DFFAC3ACA757}"/>
              </a:ext>
            </a:extLst>
          </p:cNvPr>
          <p:cNvPicPr>
            <a:picLocks noChangeAspect="1"/>
          </p:cNvPicPr>
          <p:nvPr/>
        </p:nvPicPr>
        <p:blipFill>
          <a:blip r:embed="rId5"/>
          <a:stretch>
            <a:fillRect/>
          </a:stretch>
        </p:blipFill>
        <p:spPr>
          <a:xfrm>
            <a:off x="8983141" y="2234567"/>
            <a:ext cx="1660698" cy="1270434"/>
          </a:xfrm>
          <a:prstGeom prst="rect">
            <a:avLst/>
          </a:prstGeom>
        </p:spPr>
      </p:pic>
      <p:pic>
        <p:nvPicPr>
          <p:cNvPr id="29" name="Picture 28" descr="A stack of pallets on a black background&#10;&#10;AI-generated content may be incorrect.">
            <a:extLst>
              <a:ext uri="{FF2B5EF4-FFF2-40B4-BE49-F238E27FC236}">
                <a16:creationId xmlns:a16="http://schemas.microsoft.com/office/drawing/2014/main" id="{F6BF115D-E55D-1CBB-A818-136E27D7C20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7080559" y="3840527"/>
            <a:ext cx="3709439" cy="2472959"/>
          </a:xfrm>
          <a:prstGeom prst="rect">
            <a:avLst/>
          </a:prstGeom>
        </p:spPr>
      </p:pic>
      <p:sp>
        <p:nvSpPr>
          <p:cNvPr id="34" name="Title 1">
            <a:extLst>
              <a:ext uri="{FF2B5EF4-FFF2-40B4-BE49-F238E27FC236}">
                <a16:creationId xmlns:a16="http://schemas.microsoft.com/office/drawing/2014/main" id="{6AC51C1C-5868-7EEE-2D12-D43A22BA9560}"/>
              </a:ext>
            </a:extLst>
          </p:cNvPr>
          <p:cNvSpPr txBox="1">
            <a:spLocks/>
          </p:cNvSpPr>
          <p:nvPr/>
        </p:nvSpPr>
        <p:spPr>
          <a:xfrm>
            <a:off x="8027114" y="5704713"/>
            <a:ext cx="1912054" cy="504154"/>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Josefin Sans" pitchFamily="2" charset="0"/>
                <a:ea typeface="+mj-ea"/>
                <a:cs typeface="+mj-cs"/>
              </a:defRPr>
            </a:lvl1pPr>
          </a:lstStyle>
          <a:p>
            <a:r>
              <a:rPr lang="en-US" sz="1600" dirty="0"/>
              <a:t>Blue, Red, and Pine Pallets (SHFB)</a:t>
            </a:r>
          </a:p>
        </p:txBody>
      </p:sp>
      <p:sp>
        <p:nvSpPr>
          <p:cNvPr id="35" name="Title 1">
            <a:extLst>
              <a:ext uri="{FF2B5EF4-FFF2-40B4-BE49-F238E27FC236}">
                <a16:creationId xmlns:a16="http://schemas.microsoft.com/office/drawing/2014/main" id="{4F40E72B-FE87-2651-B34F-49502126CA21}"/>
              </a:ext>
            </a:extLst>
          </p:cNvPr>
          <p:cNvSpPr txBox="1">
            <a:spLocks/>
          </p:cNvSpPr>
          <p:nvPr/>
        </p:nvSpPr>
        <p:spPr>
          <a:xfrm>
            <a:off x="9348291" y="3583848"/>
            <a:ext cx="1912054" cy="5041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Josefin Sans" pitchFamily="2" charset="0"/>
                <a:ea typeface="+mj-ea"/>
                <a:cs typeface="+mj-cs"/>
              </a:defRPr>
            </a:lvl1pPr>
          </a:lstStyle>
          <a:p>
            <a:r>
              <a:rPr lang="en-US" sz="1600" dirty="0"/>
              <a:t>Milk Crates</a:t>
            </a:r>
          </a:p>
        </p:txBody>
      </p:sp>
      <p:sp>
        <p:nvSpPr>
          <p:cNvPr id="37" name="Title 1">
            <a:extLst>
              <a:ext uri="{FF2B5EF4-FFF2-40B4-BE49-F238E27FC236}">
                <a16:creationId xmlns:a16="http://schemas.microsoft.com/office/drawing/2014/main" id="{C709C1D2-4022-D8CE-0F19-39622FE6EF5A}"/>
              </a:ext>
            </a:extLst>
          </p:cNvPr>
          <p:cNvSpPr txBox="1">
            <a:spLocks/>
          </p:cNvSpPr>
          <p:nvPr/>
        </p:nvSpPr>
        <p:spPr>
          <a:xfrm>
            <a:off x="6922548" y="3667311"/>
            <a:ext cx="1347258" cy="504154"/>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Josefin Sans" pitchFamily="2" charset="0"/>
                <a:ea typeface="+mj-ea"/>
                <a:cs typeface="+mj-cs"/>
              </a:defRPr>
            </a:lvl1pPr>
          </a:lstStyle>
          <a:p>
            <a:pPr algn="ctr"/>
            <a:r>
              <a:rPr lang="en-US" sz="1600" dirty="0"/>
              <a:t>Agricultural</a:t>
            </a:r>
          </a:p>
          <a:p>
            <a:pPr algn="ctr"/>
            <a:r>
              <a:rPr lang="en-US" sz="1600" dirty="0"/>
              <a:t>Bins</a:t>
            </a:r>
            <a:endParaRPr lang="en-US" sz="1800" dirty="0"/>
          </a:p>
        </p:txBody>
      </p:sp>
      <p:pic>
        <p:nvPicPr>
          <p:cNvPr id="42" name="Graphic 41" descr="Checkbox Checked with solid fill">
            <a:extLst>
              <a:ext uri="{FF2B5EF4-FFF2-40B4-BE49-F238E27FC236}">
                <a16:creationId xmlns:a16="http://schemas.microsoft.com/office/drawing/2014/main" id="{2F569D75-4DA8-3AC0-3738-A2EE51D9FCD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86499" y="1796368"/>
            <a:ext cx="1075997" cy="1075997"/>
          </a:xfrm>
          <a:prstGeom prst="rect">
            <a:avLst/>
          </a:prstGeom>
        </p:spPr>
      </p:pic>
      <p:pic>
        <p:nvPicPr>
          <p:cNvPr id="43" name="Graphic 42" descr="Checkbox Checked with solid fill">
            <a:extLst>
              <a:ext uri="{FF2B5EF4-FFF2-40B4-BE49-F238E27FC236}">
                <a16:creationId xmlns:a16="http://schemas.microsoft.com/office/drawing/2014/main" id="{DED52093-C27F-0B4E-22AA-A4E21180A71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86499" y="3156838"/>
            <a:ext cx="1075997" cy="1075997"/>
          </a:xfrm>
          <a:prstGeom prst="rect">
            <a:avLst/>
          </a:prstGeom>
        </p:spPr>
      </p:pic>
      <p:pic>
        <p:nvPicPr>
          <p:cNvPr id="45" name="Graphic 44" descr="Warning with solid fill">
            <a:extLst>
              <a:ext uri="{FF2B5EF4-FFF2-40B4-BE49-F238E27FC236}">
                <a16:creationId xmlns:a16="http://schemas.microsoft.com/office/drawing/2014/main" id="{8558A7E4-B340-3F8C-2C00-EB15E527D65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58876" y="4711386"/>
            <a:ext cx="731242" cy="731242"/>
          </a:xfrm>
          <a:prstGeom prst="rect">
            <a:avLst/>
          </a:prstGeom>
        </p:spPr>
      </p:pic>
    </p:spTree>
    <p:extLst>
      <p:ext uri="{BB962C8B-B14F-4D97-AF65-F5344CB8AC3E}">
        <p14:creationId xmlns:p14="http://schemas.microsoft.com/office/powerpoint/2010/main" val="73650613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0CE37-4232-8571-3A5C-2DAC601B33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5E0D19-290D-AEB0-913C-865B30CFD5F8}"/>
              </a:ext>
            </a:extLst>
          </p:cNvPr>
          <p:cNvSpPr>
            <a:spLocks noGrp="1"/>
          </p:cNvSpPr>
          <p:nvPr>
            <p:ph type="title"/>
          </p:nvPr>
        </p:nvSpPr>
        <p:spPr>
          <a:xfrm>
            <a:off x="648377" y="372486"/>
            <a:ext cx="10515600" cy="1325563"/>
          </a:xfrm>
        </p:spPr>
        <p:txBody>
          <a:bodyPr/>
          <a:lstStyle/>
          <a:p>
            <a:r>
              <a:rPr lang="en-US" dirty="0"/>
              <a:t>Material Pick Ups (MPU)</a:t>
            </a:r>
          </a:p>
        </p:txBody>
      </p:sp>
      <p:sp>
        <p:nvSpPr>
          <p:cNvPr id="3" name="Content Placeholder 2">
            <a:extLst>
              <a:ext uri="{FF2B5EF4-FFF2-40B4-BE49-F238E27FC236}">
                <a16:creationId xmlns:a16="http://schemas.microsoft.com/office/drawing/2014/main" id="{2C2DF8D3-29E3-6BB1-2E63-598FD3951C0A}"/>
              </a:ext>
            </a:extLst>
          </p:cNvPr>
          <p:cNvSpPr>
            <a:spLocks noGrp="1"/>
          </p:cNvSpPr>
          <p:nvPr>
            <p:ph idx="1"/>
          </p:nvPr>
        </p:nvSpPr>
        <p:spPr>
          <a:xfrm>
            <a:off x="709774" y="1803076"/>
            <a:ext cx="9594544" cy="4653946"/>
          </a:xfrm>
        </p:spPr>
        <p:txBody>
          <a:bodyPr>
            <a:normAutofit/>
          </a:bodyPr>
          <a:lstStyle/>
          <a:p>
            <a:pPr>
              <a:lnSpc>
                <a:spcPct val="150000"/>
              </a:lnSpc>
            </a:pPr>
            <a:r>
              <a:rPr lang="en-US" sz="2000" dirty="0"/>
              <a:t>Stage all materials at the pallet drop area by the start of your delivery window.</a:t>
            </a:r>
          </a:p>
          <a:p>
            <a:pPr>
              <a:lnSpc>
                <a:spcPct val="150000"/>
              </a:lnSpc>
            </a:pPr>
            <a:r>
              <a:rPr lang="en-US" sz="2000" dirty="0"/>
              <a:t>Store together; indoors preferred.</a:t>
            </a:r>
          </a:p>
          <a:p>
            <a:pPr lvl="1">
              <a:lnSpc>
                <a:spcPct val="100000"/>
              </a:lnSpc>
            </a:pPr>
            <a:r>
              <a:rPr lang="en-US" sz="2000" dirty="0"/>
              <a:t>If outdoors: keep away from trash areas, grass/dirt/mud, and puddles.</a:t>
            </a:r>
          </a:p>
          <a:p>
            <a:pPr lvl="1">
              <a:lnSpc>
                <a:spcPct val="100000"/>
              </a:lnSpc>
            </a:pPr>
            <a:r>
              <a:rPr lang="en-US" sz="2000" dirty="0"/>
              <a:t>If indoors: not on carpet; keep everything off the floor and on pine pallets—including crates and bins.</a:t>
            </a:r>
          </a:p>
          <a:p>
            <a:pPr>
              <a:lnSpc>
                <a:spcPct val="150000"/>
              </a:lnSpc>
            </a:pPr>
            <a:r>
              <a:rPr lang="en-US" sz="2000" dirty="0"/>
              <a:t>Do not need to pallet wrap them</a:t>
            </a:r>
          </a:p>
          <a:p>
            <a:pPr>
              <a:lnSpc>
                <a:spcPct val="150000"/>
              </a:lnSpc>
            </a:pPr>
            <a:r>
              <a:rPr lang="en-US" sz="2000" dirty="0"/>
              <a:t>Clear of debris; stack neatly on pine pallets.</a:t>
            </a:r>
          </a:p>
          <a:p>
            <a:pPr lvl="1">
              <a:lnSpc>
                <a:spcPct val="100000"/>
              </a:lnSpc>
            </a:pPr>
            <a:r>
              <a:rPr lang="en-US" sz="2000" dirty="0"/>
              <a:t>Drivers will not take items with trash or signs of pests.</a:t>
            </a:r>
          </a:p>
          <a:p>
            <a:pPr>
              <a:lnSpc>
                <a:spcPct val="150000"/>
              </a:lnSpc>
            </a:pPr>
            <a:r>
              <a:rPr lang="en-US" sz="2000" dirty="0"/>
              <a:t>If pickups are missed/not happening, let the coordinator you work with know</a:t>
            </a:r>
          </a:p>
        </p:txBody>
      </p:sp>
      <p:sp>
        <p:nvSpPr>
          <p:cNvPr id="4" name="Slide Number Placeholder 3">
            <a:extLst>
              <a:ext uri="{FF2B5EF4-FFF2-40B4-BE49-F238E27FC236}">
                <a16:creationId xmlns:a16="http://schemas.microsoft.com/office/drawing/2014/main" id="{EFDB9C24-F7B6-EC4A-C711-A5B986D1EF10}"/>
              </a:ext>
            </a:extLst>
          </p:cNvPr>
          <p:cNvSpPr>
            <a:spLocks noGrp="1"/>
          </p:cNvSpPr>
          <p:nvPr>
            <p:ph type="sldNum" sz="quarter" idx="12"/>
          </p:nvPr>
        </p:nvSpPr>
        <p:spPr/>
        <p:txBody>
          <a:bodyPr/>
          <a:lstStyle/>
          <a:p>
            <a:fld id="{5C644756-65BC-431D-B46B-646001C398B9}" type="slidenum">
              <a:rPr lang="en-US" smtClean="0"/>
              <a:t>26</a:t>
            </a:fld>
            <a:endParaRPr lang="en-US" dirty="0"/>
          </a:p>
        </p:txBody>
      </p:sp>
      <p:sp>
        <p:nvSpPr>
          <p:cNvPr id="5" name="Rectangle 4">
            <a:extLst>
              <a:ext uri="{FF2B5EF4-FFF2-40B4-BE49-F238E27FC236}">
                <a16:creationId xmlns:a16="http://schemas.microsoft.com/office/drawing/2014/main" id="{4C65B5C3-153B-D7F3-6ED0-45F90EEB554D}"/>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D2839AEA-F867-B527-9DC4-7B6F762EE481}"/>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95B4E9A6-4E51-4EA6-AC7D-902983DA32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spTree>
    <p:extLst>
      <p:ext uri="{BB962C8B-B14F-4D97-AF65-F5344CB8AC3E}">
        <p14:creationId xmlns:p14="http://schemas.microsoft.com/office/powerpoint/2010/main" val="14465640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A29FB-3C8D-7E07-A2EB-5510D2A828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6D6D46-816A-2687-5C56-C0EA23D9577B}"/>
              </a:ext>
            </a:extLst>
          </p:cNvPr>
          <p:cNvSpPr>
            <a:spLocks noGrp="1"/>
          </p:cNvSpPr>
          <p:nvPr>
            <p:ph type="title"/>
          </p:nvPr>
        </p:nvSpPr>
        <p:spPr>
          <a:xfrm>
            <a:off x="648377" y="372486"/>
            <a:ext cx="10515600" cy="1325563"/>
          </a:xfrm>
        </p:spPr>
        <p:txBody>
          <a:bodyPr/>
          <a:lstStyle/>
          <a:p>
            <a:r>
              <a:rPr lang="en-US" b="1" dirty="0"/>
              <a:t>How to Stage Items:</a:t>
            </a:r>
          </a:p>
        </p:txBody>
      </p:sp>
      <p:pic>
        <p:nvPicPr>
          <p:cNvPr id="8" name="Content Placeholder 7">
            <a:extLst>
              <a:ext uri="{FF2B5EF4-FFF2-40B4-BE49-F238E27FC236}">
                <a16:creationId xmlns:a16="http://schemas.microsoft.com/office/drawing/2014/main" id="{787C7A7F-F379-E31E-390B-D98D27AC2DF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4131" y="1540926"/>
            <a:ext cx="3517779" cy="3455333"/>
          </a:xfrm>
          <a:prstGeom prst="rect">
            <a:avLst/>
          </a:prstGeom>
        </p:spPr>
      </p:pic>
      <p:sp>
        <p:nvSpPr>
          <p:cNvPr id="4" name="Slide Number Placeholder 3">
            <a:extLst>
              <a:ext uri="{FF2B5EF4-FFF2-40B4-BE49-F238E27FC236}">
                <a16:creationId xmlns:a16="http://schemas.microsoft.com/office/drawing/2014/main" id="{FC5F18A3-24E6-8278-DC93-307AAABE41F7}"/>
              </a:ext>
            </a:extLst>
          </p:cNvPr>
          <p:cNvSpPr>
            <a:spLocks noGrp="1"/>
          </p:cNvSpPr>
          <p:nvPr>
            <p:ph type="sldNum" sz="quarter" idx="12"/>
          </p:nvPr>
        </p:nvSpPr>
        <p:spPr/>
        <p:txBody>
          <a:bodyPr/>
          <a:lstStyle/>
          <a:p>
            <a:fld id="{5C644756-65BC-431D-B46B-646001C398B9}" type="slidenum">
              <a:rPr lang="en-US" smtClean="0"/>
              <a:t>27</a:t>
            </a:fld>
            <a:endParaRPr lang="en-US" dirty="0"/>
          </a:p>
        </p:txBody>
      </p:sp>
      <p:sp>
        <p:nvSpPr>
          <p:cNvPr id="5" name="Rectangle 4">
            <a:extLst>
              <a:ext uri="{FF2B5EF4-FFF2-40B4-BE49-F238E27FC236}">
                <a16:creationId xmlns:a16="http://schemas.microsoft.com/office/drawing/2014/main" id="{B6329B94-B64C-5D47-01A7-7EC48AF81B71}"/>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766512E9-BD2A-AF02-6BBC-204D780D881C}"/>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F0DE1C47-865A-74F6-4637-F1CA2E7438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11" name="Picture 10">
            <a:extLst>
              <a:ext uri="{FF2B5EF4-FFF2-40B4-BE49-F238E27FC236}">
                <a16:creationId xmlns:a16="http://schemas.microsoft.com/office/drawing/2014/main" id="{3C755A54-56AB-814E-88FF-8C97C13091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8620" y="1533509"/>
            <a:ext cx="3502971" cy="3430209"/>
          </a:xfrm>
          <a:prstGeom prst="rect">
            <a:avLst/>
          </a:prstGeom>
        </p:spPr>
      </p:pic>
      <p:pic>
        <p:nvPicPr>
          <p:cNvPr id="13" name="Picture 12">
            <a:extLst>
              <a:ext uri="{FF2B5EF4-FFF2-40B4-BE49-F238E27FC236}">
                <a16:creationId xmlns:a16="http://schemas.microsoft.com/office/drawing/2014/main" id="{35489BEC-2167-E3CE-7EA6-9258A941C7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8301" y="1540926"/>
            <a:ext cx="3466050" cy="3415377"/>
          </a:xfrm>
          <a:prstGeom prst="rect">
            <a:avLst/>
          </a:prstGeom>
        </p:spPr>
      </p:pic>
      <p:sp>
        <p:nvSpPr>
          <p:cNvPr id="20" name="TextBox 19">
            <a:extLst>
              <a:ext uri="{FF2B5EF4-FFF2-40B4-BE49-F238E27FC236}">
                <a16:creationId xmlns:a16="http://schemas.microsoft.com/office/drawing/2014/main" id="{07314DD0-62D1-7637-934F-FDE60E56D073}"/>
              </a:ext>
            </a:extLst>
          </p:cNvPr>
          <p:cNvSpPr txBox="1"/>
          <p:nvPr/>
        </p:nvSpPr>
        <p:spPr>
          <a:xfrm>
            <a:off x="782155" y="5142148"/>
            <a:ext cx="10235900" cy="923330"/>
          </a:xfrm>
          <a:prstGeom prst="rect">
            <a:avLst/>
          </a:prstGeom>
          <a:noFill/>
        </p:spPr>
        <p:txBody>
          <a:bodyPr wrap="square" rtlCol="0">
            <a:spAutoFit/>
          </a:bodyPr>
          <a:lstStyle/>
          <a:p>
            <a:pPr algn="ctr"/>
            <a:r>
              <a:rPr lang="en-US" dirty="0">
                <a:latin typeface="Josefin Sans" pitchFamily="2" charset="0"/>
              </a:rPr>
              <a:t>You can stack pallets on top of each other, stack milk crates on top of one pallet, and even stack 2-3 pallets on top of each other then place additional materials on top but pallets MUST NOT be on top of milk crates and the height from the floor should not exceed 5ft 9.5in.</a:t>
            </a:r>
          </a:p>
        </p:txBody>
      </p:sp>
    </p:spTree>
    <p:extLst>
      <p:ext uri="{BB962C8B-B14F-4D97-AF65-F5344CB8AC3E}">
        <p14:creationId xmlns:p14="http://schemas.microsoft.com/office/powerpoint/2010/main" val="5688975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D87E-9F94-6014-24BE-AE9A800517FF}"/>
              </a:ext>
            </a:extLst>
          </p:cNvPr>
          <p:cNvSpPr>
            <a:spLocks noGrp="1"/>
          </p:cNvSpPr>
          <p:nvPr>
            <p:ph type="title"/>
          </p:nvPr>
        </p:nvSpPr>
        <p:spPr/>
        <p:txBody>
          <a:bodyPr/>
          <a:lstStyle/>
          <a:p>
            <a:r>
              <a:rPr lang="en-US" dirty="0"/>
              <a:t>Reschedules &amp; Cancellations</a:t>
            </a:r>
          </a:p>
        </p:txBody>
      </p:sp>
      <p:sp>
        <p:nvSpPr>
          <p:cNvPr id="3" name="Content Placeholder 2">
            <a:extLst>
              <a:ext uri="{FF2B5EF4-FFF2-40B4-BE49-F238E27FC236}">
                <a16:creationId xmlns:a16="http://schemas.microsoft.com/office/drawing/2014/main" id="{D23A5CBE-8F9B-7B06-3CDE-7A24133EF3D4}"/>
              </a:ext>
            </a:extLst>
          </p:cNvPr>
          <p:cNvSpPr>
            <a:spLocks noGrp="1"/>
          </p:cNvSpPr>
          <p:nvPr>
            <p:ph idx="1"/>
          </p:nvPr>
        </p:nvSpPr>
        <p:spPr>
          <a:xfrm>
            <a:off x="838200" y="1847472"/>
            <a:ext cx="8353662" cy="4351338"/>
          </a:xfrm>
        </p:spPr>
        <p:txBody>
          <a:bodyPr>
            <a:normAutofit/>
          </a:bodyPr>
          <a:lstStyle/>
          <a:p>
            <a:pPr>
              <a:lnSpc>
                <a:spcPct val="150000"/>
              </a:lnSpc>
            </a:pPr>
            <a:r>
              <a:rPr lang="en-US" sz="2400" dirty="0"/>
              <a:t>Notify SHFB coordinator of closures at least 3 business days in advance</a:t>
            </a:r>
          </a:p>
          <a:p>
            <a:pPr>
              <a:lnSpc>
                <a:spcPct val="150000"/>
              </a:lnSpc>
            </a:pPr>
            <a:r>
              <a:rPr lang="en-US" sz="2400" dirty="0"/>
              <a:t>Late cancellation (within 3 days) → </a:t>
            </a:r>
            <a:r>
              <a:rPr lang="en-US" sz="2400" b="1" dirty="0"/>
              <a:t>$200 restocking fee</a:t>
            </a:r>
          </a:p>
          <a:p>
            <a:pPr>
              <a:lnSpc>
                <a:spcPct val="150000"/>
              </a:lnSpc>
            </a:pPr>
            <a:r>
              <a:rPr lang="en-US" sz="2400" dirty="0"/>
              <a:t>Late reschedule (within 3 days for next day delivery) → </a:t>
            </a:r>
            <a:r>
              <a:rPr lang="en-US" sz="2400" b="1" dirty="0"/>
              <a:t>$50 restocking fee</a:t>
            </a:r>
          </a:p>
          <a:p>
            <a:pPr>
              <a:lnSpc>
                <a:spcPct val="150000"/>
              </a:lnSpc>
            </a:pPr>
            <a:r>
              <a:rPr lang="en-US" sz="2400" dirty="0"/>
              <a:t>Reschedules require SHFB Transportation approval and are not guaranteed</a:t>
            </a:r>
          </a:p>
        </p:txBody>
      </p:sp>
      <p:sp>
        <p:nvSpPr>
          <p:cNvPr id="4" name="Slide Number Placeholder 3">
            <a:extLst>
              <a:ext uri="{FF2B5EF4-FFF2-40B4-BE49-F238E27FC236}">
                <a16:creationId xmlns:a16="http://schemas.microsoft.com/office/drawing/2014/main" id="{8A3774DD-5996-FCBF-E752-1F96CB411B87}"/>
              </a:ext>
            </a:extLst>
          </p:cNvPr>
          <p:cNvSpPr>
            <a:spLocks noGrp="1"/>
          </p:cNvSpPr>
          <p:nvPr>
            <p:ph type="sldNum" sz="quarter" idx="12"/>
          </p:nvPr>
        </p:nvSpPr>
        <p:spPr/>
        <p:txBody>
          <a:bodyPr/>
          <a:lstStyle/>
          <a:p>
            <a:fld id="{5C644756-65BC-431D-B46B-646001C398B9}" type="slidenum">
              <a:rPr lang="en-US" smtClean="0"/>
              <a:t>28</a:t>
            </a:fld>
            <a:endParaRPr lang="en-US"/>
          </a:p>
        </p:txBody>
      </p:sp>
      <p:sp>
        <p:nvSpPr>
          <p:cNvPr id="5" name="Rectangle 4">
            <a:extLst>
              <a:ext uri="{FF2B5EF4-FFF2-40B4-BE49-F238E27FC236}">
                <a16:creationId xmlns:a16="http://schemas.microsoft.com/office/drawing/2014/main" id="{02903C8B-58CF-2716-3AE1-14467936962F}"/>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33200CD-BD7A-4AE1-C429-FC461307E140}"/>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10537EA2-0B3A-ECE8-F8B8-3E36C8B01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11" name="Graphic 10" descr="Money outline">
            <a:extLst>
              <a:ext uri="{FF2B5EF4-FFF2-40B4-BE49-F238E27FC236}">
                <a16:creationId xmlns:a16="http://schemas.microsoft.com/office/drawing/2014/main" id="{78FAAC11-B9BA-6ED3-C764-A96D5163440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0580850">
            <a:off x="9284030" y="2355486"/>
            <a:ext cx="2225146" cy="1992880"/>
          </a:xfrm>
          <a:prstGeom prst="rect">
            <a:avLst/>
          </a:prstGeom>
        </p:spPr>
      </p:pic>
    </p:spTree>
    <p:extLst>
      <p:ext uri="{BB962C8B-B14F-4D97-AF65-F5344CB8AC3E}">
        <p14:creationId xmlns:p14="http://schemas.microsoft.com/office/powerpoint/2010/main" val="260491574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C4636-6E79-ACCD-559B-99959DB2E58C}"/>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B94F6013-F59C-2F94-DD17-EEAF07AF563A}"/>
              </a:ext>
            </a:extLst>
          </p:cNvPr>
          <p:cNvSpPr/>
          <p:nvPr/>
        </p:nvSpPr>
        <p:spPr>
          <a:xfrm>
            <a:off x="0" y="1495528"/>
            <a:ext cx="12192000" cy="4791456"/>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pic>
        <p:nvPicPr>
          <p:cNvPr id="24" name="Picture 23" descr="A logo with a hand and a heart&#10;&#10;Description automatically generated">
            <a:extLst>
              <a:ext uri="{FF2B5EF4-FFF2-40B4-BE49-F238E27FC236}">
                <a16:creationId xmlns:a16="http://schemas.microsoft.com/office/drawing/2014/main" id="{2FAB1BCA-52AA-7BE1-9C76-1D4A6CA15E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sp>
        <p:nvSpPr>
          <p:cNvPr id="2" name="Slide Number Placeholder 1">
            <a:extLst>
              <a:ext uri="{FF2B5EF4-FFF2-40B4-BE49-F238E27FC236}">
                <a16:creationId xmlns:a16="http://schemas.microsoft.com/office/drawing/2014/main" id="{BD087B6F-7D2C-F9D5-CBDA-8ED1D6575C54}"/>
              </a:ext>
            </a:extLst>
          </p:cNvPr>
          <p:cNvSpPr>
            <a:spLocks noGrp="1"/>
          </p:cNvSpPr>
          <p:nvPr>
            <p:ph type="sldNum" sz="quarter" idx="12"/>
          </p:nvPr>
        </p:nvSpPr>
        <p:spPr/>
        <p:txBody>
          <a:bodyPr/>
          <a:lstStyle/>
          <a:p>
            <a:fld id="{5C644756-65BC-431D-B46B-646001C398B9}" type="slidenum">
              <a:rPr lang="en-US" smtClean="0"/>
              <a:t>29</a:t>
            </a:fld>
            <a:endParaRPr lang="en-US"/>
          </a:p>
        </p:txBody>
      </p:sp>
      <p:sp>
        <p:nvSpPr>
          <p:cNvPr id="4" name="Rectangle 3">
            <a:extLst>
              <a:ext uri="{FF2B5EF4-FFF2-40B4-BE49-F238E27FC236}">
                <a16:creationId xmlns:a16="http://schemas.microsoft.com/office/drawing/2014/main" id="{1D252DDA-7A7E-A3BE-0BBF-1F64479AB504}"/>
              </a:ext>
            </a:extLst>
          </p:cNvPr>
          <p:cNvSpPr/>
          <p:nvPr/>
        </p:nvSpPr>
        <p:spPr>
          <a:xfrm>
            <a:off x="1" y="6344767"/>
            <a:ext cx="12192000" cy="14630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490AA97-24C8-7F82-DC06-03171DEA4097}"/>
              </a:ext>
            </a:extLst>
          </p:cNvPr>
          <p:cNvSpPr/>
          <p:nvPr/>
        </p:nvSpPr>
        <p:spPr>
          <a:xfrm>
            <a:off x="0" y="2753832"/>
            <a:ext cx="12192000" cy="135033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tx1"/>
                </a:solidFill>
                <a:latin typeface="Josefin Sans" pitchFamily="2" charset="0"/>
              </a:rPr>
              <a:t>Statistical Reporting</a:t>
            </a:r>
          </a:p>
        </p:txBody>
      </p:sp>
      <p:sp>
        <p:nvSpPr>
          <p:cNvPr id="3" name="TextBox 2">
            <a:extLst>
              <a:ext uri="{FF2B5EF4-FFF2-40B4-BE49-F238E27FC236}">
                <a16:creationId xmlns:a16="http://schemas.microsoft.com/office/drawing/2014/main" id="{599FFAF7-3692-86C3-B836-8D4F4D136DBE}"/>
              </a:ext>
            </a:extLst>
          </p:cNvPr>
          <p:cNvSpPr txBox="1"/>
          <p:nvPr/>
        </p:nvSpPr>
        <p:spPr>
          <a:xfrm>
            <a:off x="2117698" y="4301566"/>
            <a:ext cx="7956604" cy="1107996"/>
          </a:xfrm>
          <a:prstGeom prst="rect">
            <a:avLst/>
          </a:prstGeom>
          <a:noFill/>
        </p:spPr>
        <p:txBody>
          <a:bodyPr wrap="square" rtlCol="0">
            <a:spAutoFit/>
          </a:bodyPr>
          <a:lstStyle/>
          <a:p>
            <a:pPr algn="ctr"/>
            <a:r>
              <a:rPr lang="en-US" sz="2200" dirty="0">
                <a:solidFill>
                  <a:schemeClr val="bg1"/>
                </a:solidFill>
                <a:latin typeface="Josefin Sans" pitchFamily="2" charset="0"/>
              </a:rPr>
              <a:t>Monthly reports track program efficiency and partner activity, helping Second Harvest advocate for support and funding to address food insecurity in Orange County.</a:t>
            </a:r>
          </a:p>
        </p:txBody>
      </p:sp>
    </p:spTree>
    <p:extLst>
      <p:ext uri="{BB962C8B-B14F-4D97-AF65-F5344CB8AC3E}">
        <p14:creationId xmlns:p14="http://schemas.microsoft.com/office/powerpoint/2010/main" val="157799101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D87E-9F94-6014-24BE-AE9A800517FF}"/>
              </a:ext>
            </a:extLst>
          </p:cNvPr>
          <p:cNvSpPr>
            <a:spLocks noGrp="1"/>
          </p:cNvSpPr>
          <p:nvPr>
            <p:ph type="title"/>
          </p:nvPr>
        </p:nvSpPr>
        <p:spPr/>
        <p:txBody>
          <a:bodyPr/>
          <a:lstStyle/>
          <a:p>
            <a:r>
              <a:rPr lang="en-US" dirty="0"/>
              <a:t>What to Report:</a:t>
            </a:r>
          </a:p>
        </p:txBody>
      </p:sp>
      <p:sp>
        <p:nvSpPr>
          <p:cNvPr id="3" name="Content Placeholder 2">
            <a:extLst>
              <a:ext uri="{FF2B5EF4-FFF2-40B4-BE49-F238E27FC236}">
                <a16:creationId xmlns:a16="http://schemas.microsoft.com/office/drawing/2014/main" id="{D23A5CBE-8F9B-7B06-3CDE-7A24133EF3D4}"/>
              </a:ext>
            </a:extLst>
          </p:cNvPr>
          <p:cNvSpPr>
            <a:spLocks noGrp="1"/>
          </p:cNvSpPr>
          <p:nvPr>
            <p:ph idx="1"/>
          </p:nvPr>
        </p:nvSpPr>
        <p:spPr>
          <a:xfrm>
            <a:off x="838200" y="1825625"/>
            <a:ext cx="7401128" cy="4351338"/>
          </a:xfrm>
        </p:spPr>
        <p:txBody>
          <a:bodyPr/>
          <a:lstStyle/>
          <a:p>
            <a:r>
              <a:rPr lang="en-US" dirty="0"/>
              <a:t>Households served</a:t>
            </a:r>
          </a:p>
          <a:p>
            <a:endParaRPr lang="en-US" dirty="0"/>
          </a:p>
          <a:p>
            <a:r>
              <a:rPr lang="en-US" dirty="0"/>
              <a:t>People served, broken down by age group:</a:t>
            </a:r>
          </a:p>
          <a:p>
            <a:pPr lvl="1"/>
            <a:r>
              <a:rPr lang="en-US" dirty="0"/>
              <a:t>Children (0-18 years old)</a:t>
            </a:r>
          </a:p>
          <a:p>
            <a:pPr lvl="1"/>
            <a:r>
              <a:rPr lang="en-US" dirty="0"/>
              <a:t>Adults (19-59 years old)</a:t>
            </a:r>
          </a:p>
          <a:p>
            <a:pPr lvl="1"/>
            <a:r>
              <a:rPr lang="en-US" dirty="0"/>
              <a:t>Seniors (60+ years old)</a:t>
            </a:r>
          </a:p>
        </p:txBody>
      </p:sp>
      <p:sp>
        <p:nvSpPr>
          <p:cNvPr id="4" name="Slide Number Placeholder 3">
            <a:extLst>
              <a:ext uri="{FF2B5EF4-FFF2-40B4-BE49-F238E27FC236}">
                <a16:creationId xmlns:a16="http://schemas.microsoft.com/office/drawing/2014/main" id="{8A3774DD-5996-FCBF-E752-1F96CB411B87}"/>
              </a:ext>
            </a:extLst>
          </p:cNvPr>
          <p:cNvSpPr>
            <a:spLocks noGrp="1"/>
          </p:cNvSpPr>
          <p:nvPr>
            <p:ph type="sldNum" sz="quarter" idx="12"/>
          </p:nvPr>
        </p:nvSpPr>
        <p:spPr/>
        <p:txBody>
          <a:bodyPr/>
          <a:lstStyle/>
          <a:p>
            <a:fld id="{5C644756-65BC-431D-B46B-646001C398B9}" type="slidenum">
              <a:rPr lang="en-US" smtClean="0"/>
              <a:t>30</a:t>
            </a:fld>
            <a:endParaRPr lang="en-US"/>
          </a:p>
        </p:txBody>
      </p:sp>
      <p:sp>
        <p:nvSpPr>
          <p:cNvPr id="5" name="Rectangle 4">
            <a:extLst>
              <a:ext uri="{FF2B5EF4-FFF2-40B4-BE49-F238E27FC236}">
                <a16:creationId xmlns:a16="http://schemas.microsoft.com/office/drawing/2014/main" id="{02903C8B-58CF-2716-3AE1-14467936962F}"/>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33200CD-BD7A-4AE1-C429-FC461307E140}"/>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10537EA2-0B3A-ECE8-F8B8-3E36C8B01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8" name="Graphic 7" descr="Family with two children outline">
            <a:extLst>
              <a:ext uri="{FF2B5EF4-FFF2-40B4-BE49-F238E27FC236}">
                <a16:creationId xmlns:a16="http://schemas.microsoft.com/office/drawing/2014/main" id="{87523B4D-A530-7A5E-2166-BD42E74F6C3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04337" y="1765048"/>
            <a:ext cx="3387436" cy="3387436"/>
          </a:xfrm>
          <a:prstGeom prst="rect">
            <a:avLst/>
          </a:prstGeom>
        </p:spPr>
      </p:pic>
    </p:spTree>
    <p:extLst>
      <p:ext uri="{BB962C8B-B14F-4D97-AF65-F5344CB8AC3E}">
        <p14:creationId xmlns:p14="http://schemas.microsoft.com/office/powerpoint/2010/main" val="212648595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ED630-6A85-B7AE-45E5-0C1AD95B0E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EF4CBC-4B4D-FBC8-4032-054F82E81928}"/>
              </a:ext>
            </a:extLst>
          </p:cNvPr>
          <p:cNvSpPr>
            <a:spLocks noGrp="1"/>
          </p:cNvSpPr>
          <p:nvPr>
            <p:ph type="title"/>
          </p:nvPr>
        </p:nvSpPr>
        <p:spPr/>
        <p:txBody>
          <a:bodyPr/>
          <a:lstStyle/>
          <a:p>
            <a:r>
              <a:rPr lang="en-US" dirty="0"/>
              <a:t>What is a Household (HH)?</a:t>
            </a:r>
          </a:p>
        </p:txBody>
      </p:sp>
      <p:sp>
        <p:nvSpPr>
          <p:cNvPr id="3" name="Content Placeholder 2">
            <a:extLst>
              <a:ext uri="{FF2B5EF4-FFF2-40B4-BE49-F238E27FC236}">
                <a16:creationId xmlns:a16="http://schemas.microsoft.com/office/drawing/2014/main" id="{CD8FFBE0-AA51-D2E3-ADD2-7C3A740864B6}"/>
              </a:ext>
            </a:extLst>
          </p:cNvPr>
          <p:cNvSpPr>
            <a:spLocks noGrp="1"/>
          </p:cNvSpPr>
          <p:nvPr>
            <p:ph idx="1"/>
          </p:nvPr>
        </p:nvSpPr>
        <p:spPr>
          <a:xfrm>
            <a:off x="1793901" y="1687164"/>
            <a:ext cx="10515599" cy="547346"/>
          </a:xfrm>
        </p:spPr>
        <p:txBody>
          <a:bodyPr>
            <a:normAutofit/>
          </a:bodyPr>
          <a:lstStyle/>
          <a:p>
            <a:r>
              <a:rPr lang="en-US" sz="2000" dirty="0"/>
              <a:t>An individual or group of people that buy and share food together</a:t>
            </a:r>
          </a:p>
        </p:txBody>
      </p:sp>
      <p:sp>
        <p:nvSpPr>
          <p:cNvPr id="4" name="Slide Number Placeholder 3">
            <a:extLst>
              <a:ext uri="{FF2B5EF4-FFF2-40B4-BE49-F238E27FC236}">
                <a16:creationId xmlns:a16="http://schemas.microsoft.com/office/drawing/2014/main" id="{4E02262C-B04B-132F-B847-D83725331023}"/>
              </a:ext>
            </a:extLst>
          </p:cNvPr>
          <p:cNvSpPr>
            <a:spLocks noGrp="1"/>
          </p:cNvSpPr>
          <p:nvPr>
            <p:ph type="sldNum" sz="quarter" idx="12"/>
          </p:nvPr>
        </p:nvSpPr>
        <p:spPr/>
        <p:txBody>
          <a:bodyPr/>
          <a:lstStyle/>
          <a:p>
            <a:fld id="{5C644756-65BC-431D-B46B-646001C398B9}" type="slidenum">
              <a:rPr lang="en-US" smtClean="0"/>
              <a:t>31</a:t>
            </a:fld>
            <a:endParaRPr lang="en-US"/>
          </a:p>
        </p:txBody>
      </p:sp>
      <p:sp>
        <p:nvSpPr>
          <p:cNvPr id="5" name="Rectangle 4">
            <a:extLst>
              <a:ext uri="{FF2B5EF4-FFF2-40B4-BE49-F238E27FC236}">
                <a16:creationId xmlns:a16="http://schemas.microsoft.com/office/drawing/2014/main" id="{07D3DF37-CA00-9E13-A34F-77C40C1D5316}"/>
              </a:ext>
            </a:extLst>
          </p:cNvPr>
          <p:cNvSpPr/>
          <p:nvPr/>
        </p:nvSpPr>
        <p:spPr>
          <a:xfrm>
            <a:off x="0" y="6261262"/>
            <a:ext cx="11353798"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CA980997-C539-CA6A-EF77-7A9C9E91E611}"/>
              </a:ext>
            </a:extLst>
          </p:cNvPr>
          <p:cNvSpPr/>
          <p:nvPr/>
        </p:nvSpPr>
        <p:spPr>
          <a:xfrm>
            <a:off x="11453358"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5C4E086C-6A2C-837C-9DF2-FBDC7BE8A1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7" name="Picture 6" descr="Generated image">
            <a:extLst>
              <a:ext uri="{FF2B5EF4-FFF2-40B4-BE49-F238E27FC236}">
                <a16:creationId xmlns:a16="http://schemas.microsoft.com/office/drawing/2014/main" id="{CC3CE94E-2CE9-20CD-712E-7F8D8124AE3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99135" y="2397028"/>
            <a:ext cx="3100103" cy="2066736"/>
          </a:xfrm>
          <a:prstGeom prst="rect">
            <a:avLst/>
          </a:prstGeom>
          <a:noFill/>
          <a:ln>
            <a:noFill/>
          </a:ln>
        </p:spPr>
      </p:pic>
      <p:pic>
        <p:nvPicPr>
          <p:cNvPr id="11" name="Picture 10" descr="Generated image">
            <a:extLst>
              <a:ext uri="{FF2B5EF4-FFF2-40B4-BE49-F238E27FC236}">
                <a16:creationId xmlns:a16="http://schemas.microsoft.com/office/drawing/2014/main" id="{4B87475D-5F68-9716-531D-A121008F559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94043" y="2367656"/>
            <a:ext cx="3100103" cy="2066735"/>
          </a:xfrm>
          <a:prstGeom prst="rect">
            <a:avLst/>
          </a:prstGeom>
          <a:noFill/>
          <a:ln>
            <a:noFill/>
          </a:ln>
        </p:spPr>
      </p:pic>
      <p:pic>
        <p:nvPicPr>
          <p:cNvPr id="8" name="Picture 7" descr="Generated image">
            <a:extLst>
              <a:ext uri="{FF2B5EF4-FFF2-40B4-BE49-F238E27FC236}">
                <a16:creationId xmlns:a16="http://schemas.microsoft.com/office/drawing/2014/main" id="{DE6652E1-56B0-E769-EBB4-2AFCA31578A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88951" y="2367657"/>
            <a:ext cx="3100103" cy="2066735"/>
          </a:xfrm>
          <a:prstGeom prst="rect">
            <a:avLst/>
          </a:prstGeom>
          <a:noFill/>
          <a:ln>
            <a:noFill/>
          </a:ln>
        </p:spPr>
      </p:pic>
      <p:sp>
        <p:nvSpPr>
          <p:cNvPr id="13" name="TextBox 12">
            <a:extLst>
              <a:ext uri="{FF2B5EF4-FFF2-40B4-BE49-F238E27FC236}">
                <a16:creationId xmlns:a16="http://schemas.microsoft.com/office/drawing/2014/main" id="{EEC96DDC-420C-DC76-3841-3276F4CCD5D2}"/>
              </a:ext>
            </a:extLst>
          </p:cNvPr>
          <p:cNvSpPr txBox="1"/>
          <p:nvPr/>
        </p:nvSpPr>
        <p:spPr>
          <a:xfrm>
            <a:off x="8234981" y="5091852"/>
            <a:ext cx="3228410" cy="830997"/>
          </a:xfrm>
          <a:prstGeom prst="rect">
            <a:avLst/>
          </a:prstGeom>
          <a:noFill/>
        </p:spPr>
        <p:txBody>
          <a:bodyPr wrap="square">
            <a:spAutoFit/>
          </a:bodyPr>
          <a:lstStyle/>
          <a:p>
            <a:pPr marL="285750" indent="-285750" algn="ctr" defTabSz="685800">
              <a:buFont typeface="Arial" panose="020B0604020202020204" pitchFamily="34" charset="0"/>
              <a:buChar char="•"/>
              <a:defRPr/>
            </a:pPr>
            <a:r>
              <a:rPr lang="en-US" sz="1600" dirty="0">
                <a:latin typeface="Josefin Sans" pitchFamily="2" charset="0"/>
                <a:cs typeface="Arial" panose="020B0604020202020204" pitchFamily="34" charset="0"/>
              </a:rPr>
              <a:t>Lives with her mom &amp; 2 kids</a:t>
            </a:r>
          </a:p>
          <a:p>
            <a:pPr marL="285750" indent="-285750" algn="ctr" defTabSz="685800">
              <a:buFont typeface="Arial" panose="020B0604020202020204" pitchFamily="34" charset="0"/>
              <a:buChar char="•"/>
              <a:defRPr/>
            </a:pPr>
            <a:r>
              <a:rPr lang="en-US" sz="1600" dirty="0">
                <a:latin typeface="Josefin Sans" pitchFamily="2" charset="0"/>
                <a:cs typeface="Arial" panose="020B0604020202020204" pitchFamily="34" charset="0"/>
              </a:rPr>
              <a:t>Buys &amp; cooks for all </a:t>
            </a:r>
            <a:r>
              <a:rPr lang="en-US" sz="1600" dirty="0">
                <a:latin typeface="Josefin Sans" pitchFamily="2" charset="0"/>
                <a:cs typeface="Arial" panose="020B0604020202020204" pitchFamily="34" charset="0"/>
                <a:sym typeface="Wingdings" panose="05000000000000000000" pitchFamily="2" charset="2"/>
              </a:rPr>
              <a:t>          </a:t>
            </a:r>
            <a:r>
              <a:rPr lang="en-US" sz="1600" dirty="0">
                <a:latin typeface="Josefin Sans" pitchFamily="2" charset="0"/>
                <a:cs typeface="Arial" panose="020B0604020202020204" pitchFamily="34" charset="0"/>
              </a:rPr>
              <a:t> 1 household</a:t>
            </a:r>
          </a:p>
        </p:txBody>
      </p:sp>
      <p:sp>
        <p:nvSpPr>
          <p:cNvPr id="15" name="TextBox 14">
            <a:extLst>
              <a:ext uri="{FF2B5EF4-FFF2-40B4-BE49-F238E27FC236}">
                <a16:creationId xmlns:a16="http://schemas.microsoft.com/office/drawing/2014/main" id="{F50506BA-93F7-12F1-C490-455DE2653A61}"/>
              </a:ext>
            </a:extLst>
          </p:cNvPr>
          <p:cNvSpPr txBox="1"/>
          <p:nvPr/>
        </p:nvSpPr>
        <p:spPr>
          <a:xfrm>
            <a:off x="4494043" y="5072200"/>
            <a:ext cx="3000146" cy="830997"/>
          </a:xfrm>
          <a:prstGeom prst="rect">
            <a:avLst/>
          </a:prstGeom>
          <a:noFill/>
        </p:spPr>
        <p:txBody>
          <a:bodyPr wrap="square">
            <a:spAutoFit/>
          </a:bodyPr>
          <a:lstStyle/>
          <a:p>
            <a:pPr marL="285750" indent="-285750" defTabSz="685800">
              <a:buFont typeface="Arial" panose="020B0604020202020204" pitchFamily="34" charset="0"/>
              <a:buChar char="•"/>
              <a:defRPr/>
            </a:pPr>
            <a:r>
              <a:rPr lang="en-US" sz="1600" dirty="0">
                <a:latin typeface="Josefin Sans" pitchFamily="2" charset="0"/>
                <a:cs typeface="Arial" panose="020B0604020202020204" pitchFamily="34" charset="0"/>
              </a:rPr>
              <a:t>Lives with roommates</a:t>
            </a:r>
          </a:p>
          <a:p>
            <a:pPr marL="285750" indent="-285750" defTabSz="685800">
              <a:buFont typeface="Arial" panose="020B0604020202020204" pitchFamily="34" charset="0"/>
              <a:buChar char="•"/>
              <a:defRPr/>
            </a:pPr>
            <a:r>
              <a:rPr lang="en-US" sz="1600" dirty="0">
                <a:latin typeface="Josefin Sans" pitchFamily="2" charset="0"/>
                <a:cs typeface="Arial" panose="020B0604020202020204" pitchFamily="34" charset="0"/>
              </a:rPr>
              <a:t>Buys &amp; cooks for himself </a:t>
            </a:r>
            <a:r>
              <a:rPr lang="en-US" sz="1600" dirty="0">
                <a:latin typeface="Josefin Sans" pitchFamily="2" charset="0"/>
                <a:cs typeface="Arial" panose="020B0604020202020204" pitchFamily="34" charset="0"/>
                <a:sym typeface="Wingdings" panose="05000000000000000000" pitchFamily="2" charset="2"/>
              </a:rPr>
              <a:t></a:t>
            </a:r>
            <a:r>
              <a:rPr lang="en-US" sz="1600" dirty="0">
                <a:latin typeface="Josefin Sans" pitchFamily="2" charset="0"/>
                <a:cs typeface="Arial" panose="020B0604020202020204" pitchFamily="34" charset="0"/>
              </a:rPr>
              <a:t> 1 household</a:t>
            </a:r>
          </a:p>
        </p:txBody>
      </p:sp>
      <p:sp>
        <p:nvSpPr>
          <p:cNvPr id="17" name="TextBox 16">
            <a:extLst>
              <a:ext uri="{FF2B5EF4-FFF2-40B4-BE49-F238E27FC236}">
                <a16:creationId xmlns:a16="http://schemas.microsoft.com/office/drawing/2014/main" id="{5CC3F2AA-F416-FE14-AC3E-882C4A40B6A1}"/>
              </a:ext>
            </a:extLst>
          </p:cNvPr>
          <p:cNvSpPr txBox="1"/>
          <p:nvPr/>
        </p:nvSpPr>
        <p:spPr>
          <a:xfrm>
            <a:off x="431956" y="4894201"/>
            <a:ext cx="3614092" cy="1323439"/>
          </a:xfrm>
          <a:prstGeom prst="rect">
            <a:avLst/>
          </a:prstGeom>
          <a:noFill/>
        </p:spPr>
        <p:txBody>
          <a:bodyPr wrap="square">
            <a:spAutoFit/>
          </a:bodyPr>
          <a:lstStyle/>
          <a:p>
            <a:pPr marL="285750" indent="-285750">
              <a:buFont typeface="Arial" panose="020B0604020202020204" pitchFamily="34" charset="0"/>
              <a:buChar char="•"/>
            </a:pPr>
            <a:r>
              <a:rPr lang="en-US" sz="1600" dirty="0">
                <a:latin typeface="Josefin Sans" pitchFamily="2" charset="0"/>
              </a:rPr>
              <a:t>Two mothers and their kids share an apartment</a:t>
            </a:r>
          </a:p>
          <a:p>
            <a:pPr marL="285750" indent="-285750">
              <a:buFont typeface="Arial" panose="020B0604020202020204" pitchFamily="34" charset="0"/>
              <a:buChar char="•"/>
            </a:pPr>
            <a:r>
              <a:rPr lang="en-US" sz="1600" dirty="0">
                <a:latin typeface="Josefin Sans" pitchFamily="2" charset="0"/>
              </a:rPr>
              <a:t>Each shops &amp; cooks for themselves and their own kids </a:t>
            </a:r>
            <a:r>
              <a:rPr lang="en-US" sz="1600" dirty="0">
                <a:latin typeface="Josefin Sans" pitchFamily="2" charset="0"/>
                <a:sym typeface="Wingdings" panose="05000000000000000000" pitchFamily="2" charset="2"/>
              </a:rPr>
              <a:t></a:t>
            </a:r>
            <a:r>
              <a:rPr lang="en-US" sz="1600" dirty="0">
                <a:latin typeface="Josefin Sans" pitchFamily="2" charset="0"/>
              </a:rPr>
              <a:t> 2 separate households</a:t>
            </a:r>
          </a:p>
        </p:txBody>
      </p:sp>
      <p:sp>
        <p:nvSpPr>
          <p:cNvPr id="18" name="TextBox 17">
            <a:extLst>
              <a:ext uri="{FF2B5EF4-FFF2-40B4-BE49-F238E27FC236}">
                <a16:creationId xmlns:a16="http://schemas.microsoft.com/office/drawing/2014/main" id="{A7F07B89-A83E-FCD5-885E-C03711F07105}"/>
              </a:ext>
            </a:extLst>
          </p:cNvPr>
          <p:cNvSpPr txBox="1"/>
          <p:nvPr/>
        </p:nvSpPr>
        <p:spPr>
          <a:xfrm>
            <a:off x="4798755" y="4599407"/>
            <a:ext cx="2313536" cy="307777"/>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1400" dirty="0">
                <a:latin typeface="Josefin Sans" pitchFamily="2" charset="0"/>
              </a:rPr>
              <a:t>HH 1: 1 Adult</a:t>
            </a:r>
          </a:p>
        </p:txBody>
      </p:sp>
      <p:sp>
        <p:nvSpPr>
          <p:cNvPr id="19" name="TextBox 18">
            <a:extLst>
              <a:ext uri="{FF2B5EF4-FFF2-40B4-BE49-F238E27FC236}">
                <a16:creationId xmlns:a16="http://schemas.microsoft.com/office/drawing/2014/main" id="{911ECD52-90DA-8305-8740-C23E861E4001}"/>
              </a:ext>
            </a:extLst>
          </p:cNvPr>
          <p:cNvSpPr txBox="1"/>
          <p:nvPr/>
        </p:nvSpPr>
        <p:spPr>
          <a:xfrm>
            <a:off x="8094288" y="4605042"/>
            <a:ext cx="3509795" cy="307777"/>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1400" dirty="0">
                <a:latin typeface="Josefin Sans" pitchFamily="2" charset="0"/>
              </a:rPr>
              <a:t>HH 1: 1 Adult 1 Senior 2 Children</a:t>
            </a:r>
          </a:p>
        </p:txBody>
      </p:sp>
      <p:sp>
        <p:nvSpPr>
          <p:cNvPr id="20" name="TextBox 19">
            <a:extLst>
              <a:ext uri="{FF2B5EF4-FFF2-40B4-BE49-F238E27FC236}">
                <a16:creationId xmlns:a16="http://schemas.microsoft.com/office/drawing/2014/main" id="{C6F3EDAD-4DA9-2684-E6D7-37E38FD4653B}"/>
              </a:ext>
            </a:extLst>
          </p:cNvPr>
          <p:cNvSpPr txBox="1"/>
          <p:nvPr/>
        </p:nvSpPr>
        <p:spPr>
          <a:xfrm>
            <a:off x="209017" y="4601813"/>
            <a:ext cx="3945537" cy="292388"/>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1300" dirty="0">
                <a:latin typeface="Josefin Sans" pitchFamily="2" charset="0"/>
              </a:rPr>
              <a:t>HH1: 1 Adult, 3 Children | HH2: 1 Adult, 2 Children </a:t>
            </a:r>
          </a:p>
        </p:txBody>
      </p:sp>
    </p:spTree>
    <p:extLst>
      <p:ext uri="{BB962C8B-B14F-4D97-AF65-F5344CB8AC3E}">
        <p14:creationId xmlns:p14="http://schemas.microsoft.com/office/powerpoint/2010/main" val="302953393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D87E-9F94-6014-24BE-AE9A800517FF}"/>
              </a:ext>
            </a:extLst>
          </p:cNvPr>
          <p:cNvSpPr>
            <a:spLocks noGrp="1"/>
          </p:cNvSpPr>
          <p:nvPr>
            <p:ph type="title"/>
          </p:nvPr>
        </p:nvSpPr>
        <p:spPr/>
        <p:txBody>
          <a:bodyPr/>
          <a:lstStyle/>
          <a:p>
            <a:r>
              <a:rPr lang="en-US" dirty="0"/>
              <a:t>How to collect information:</a:t>
            </a:r>
          </a:p>
        </p:txBody>
      </p:sp>
      <p:sp>
        <p:nvSpPr>
          <p:cNvPr id="3" name="Content Placeholder 2">
            <a:extLst>
              <a:ext uri="{FF2B5EF4-FFF2-40B4-BE49-F238E27FC236}">
                <a16:creationId xmlns:a16="http://schemas.microsoft.com/office/drawing/2014/main" id="{D23A5CBE-8F9B-7B06-3CDE-7A24133EF3D4}"/>
              </a:ext>
            </a:extLst>
          </p:cNvPr>
          <p:cNvSpPr>
            <a:spLocks noGrp="1"/>
          </p:cNvSpPr>
          <p:nvPr>
            <p:ph idx="1"/>
          </p:nvPr>
        </p:nvSpPr>
        <p:spPr>
          <a:xfrm>
            <a:off x="318437" y="1696043"/>
            <a:ext cx="7216582" cy="2905421"/>
          </a:xfrm>
        </p:spPr>
        <p:txBody>
          <a:bodyPr>
            <a:noAutofit/>
          </a:bodyPr>
          <a:lstStyle/>
          <a:p>
            <a:pPr>
              <a:lnSpc>
                <a:spcPct val="150000"/>
              </a:lnSpc>
            </a:pPr>
            <a:r>
              <a:rPr lang="en-US" sz="1900" dirty="0"/>
              <a:t>Establish a system to report households served at each distribution</a:t>
            </a:r>
          </a:p>
          <a:p>
            <a:pPr lvl="1">
              <a:lnSpc>
                <a:spcPct val="150000"/>
              </a:lnSpc>
            </a:pPr>
            <a:r>
              <a:rPr lang="en-US" sz="1700" dirty="0"/>
              <a:t>Tally sheet, appointments, online, etc.</a:t>
            </a:r>
          </a:p>
          <a:p>
            <a:pPr>
              <a:lnSpc>
                <a:spcPct val="150000"/>
              </a:lnSpc>
            </a:pPr>
            <a:r>
              <a:rPr lang="en-US" sz="1900" dirty="0"/>
              <a:t>Record number of children, adults, and seniors per household</a:t>
            </a:r>
          </a:p>
          <a:p>
            <a:pPr>
              <a:lnSpc>
                <a:spcPct val="150000"/>
              </a:lnSpc>
            </a:pPr>
            <a:r>
              <a:rPr lang="en-US" sz="1900" dirty="0"/>
              <a:t>Do not add children, adults, and senior column/individuals to determine number of households served</a:t>
            </a:r>
          </a:p>
          <a:p>
            <a:pPr>
              <a:lnSpc>
                <a:spcPct val="150000"/>
              </a:lnSpc>
            </a:pPr>
            <a:r>
              <a:rPr lang="en-US" sz="1900" dirty="0"/>
              <a:t>Ensure consistent data collection across distributions</a:t>
            </a:r>
          </a:p>
          <a:p>
            <a:pPr>
              <a:lnSpc>
                <a:spcPct val="150000"/>
              </a:lnSpc>
            </a:pPr>
            <a:r>
              <a:rPr lang="en-US" sz="1900" b="1" dirty="0"/>
              <a:t>Cannot require proof of ID, residence, income, date of birth or any other info to receive food</a:t>
            </a:r>
          </a:p>
        </p:txBody>
      </p:sp>
      <p:sp>
        <p:nvSpPr>
          <p:cNvPr id="4" name="Slide Number Placeholder 3">
            <a:extLst>
              <a:ext uri="{FF2B5EF4-FFF2-40B4-BE49-F238E27FC236}">
                <a16:creationId xmlns:a16="http://schemas.microsoft.com/office/drawing/2014/main" id="{8A3774DD-5996-FCBF-E752-1F96CB411B87}"/>
              </a:ext>
            </a:extLst>
          </p:cNvPr>
          <p:cNvSpPr>
            <a:spLocks noGrp="1"/>
          </p:cNvSpPr>
          <p:nvPr>
            <p:ph type="sldNum" sz="quarter" idx="12"/>
          </p:nvPr>
        </p:nvSpPr>
        <p:spPr/>
        <p:txBody>
          <a:bodyPr/>
          <a:lstStyle/>
          <a:p>
            <a:fld id="{5C644756-65BC-431D-B46B-646001C398B9}" type="slidenum">
              <a:rPr lang="en-US" smtClean="0"/>
              <a:t>32</a:t>
            </a:fld>
            <a:endParaRPr lang="en-US"/>
          </a:p>
        </p:txBody>
      </p:sp>
      <p:sp>
        <p:nvSpPr>
          <p:cNvPr id="5" name="Rectangle 4">
            <a:extLst>
              <a:ext uri="{FF2B5EF4-FFF2-40B4-BE49-F238E27FC236}">
                <a16:creationId xmlns:a16="http://schemas.microsoft.com/office/drawing/2014/main" id="{02903C8B-58CF-2716-3AE1-14467936962F}"/>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33200CD-BD7A-4AE1-C429-FC461307E140}"/>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10537EA2-0B3A-ECE8-F8B8-3E36C8B01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8" name="Picture 7">
            <a:extLst>
              <a:ext uri="{FF2B5EF4-FFF2-40B4-BE49-F238E27FC236}">
                <a16:creationId xmlns:a16="http://schemas.microsoft.com/office/drawing/2014/main" id="{5BC02D63-20B8-811E-5863-6359AD6527DC}"/>
              </a:ext>
            </a:extLst>
          </p:cNvPr>
          <p:cNvPicPr>
            <a:picLocks noChangeAspect="1"/>
          </p:cNvPicPr>
          <p:nvPr/>
        </p:nvPicPr>
        <p:blipFill>
          <a:blip r:embed="rId4"/>
          <a:srcRect b="3093"/>
          <a:stretch>
            <a:fillRect/>
          </a:stretch>
        </p:blipFill>
        <p:spPr>
          <a:xfrm>
            <a:off x="7535019" y="1537519"/>
            <a:ext cx="4078663" cy="44984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130278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D87E-9F94-6014-24BE-AE9A800517FF}"/>
              </a:ext>
            </a:extLst>
          </p:cNvPr>
          <p:cNvSpPr>
            <a:spLocks noGrp="1"/>
          </p:cNvSpPr>
          <p:nvPr>
            <p:ph type="title"/>
          </p:nvPr>
        </p:nvSpPr>
        <p:spPr/>
        <p:txBody>
          <a:bodyPr>
            <a:normAutofit/>
          </a:bodyPr>
          <a:lstStyle/>
          <a:p>
            <a:r>
              <a:rPr lang="en-US" sz="4000" dirty="0"/>
              <a:t>How to Submit Report Online</a:t>
            </a:r>
          </a:p>
        </p:txBody>
      </p:sp>
      <p:sp>
        <p:nvSpPr>
          <p:cNvPr id="3" name="Content Placeholder 2">
            <a:extLst>
              <a:ext uri="{FF2B5EF4-FFF2-40B4-BE49-F238E27FC236}">
                <a16:creationId xmlns:a16="http://schemas.microsoft.com/office/drawing/2014/main" id="{D23A5CBE-8F9B-7B06-3CDE-7A24133EF3D4}"/>
              </a:ext>
            </a:extLst>
          </p:cNvPr>
          <p:cNvSpPr>
            <a:spLocks noGrp="1"/>
          </p:cNvSpPr>
          <p:nvPr>
            <p:ph idx="1"/>
          </p:nvPr>
        </p:nvSpPr>
        <p:spPr>
          <a:xfrm>
            <a:off x="838201" y="1871830"/>
            <a:ext cx="5785337" cy="3390733"/>
          </a:xfrm>
        </p:spPr>
        <p:txBody>
          <a:bodyPr>
            <a:noAutofit/>
          </a:bodyPr>
          <a:lstStyle/>
          <a:p>
            <a:pPr marL="514350" indent="-514350">
              <a:lnSpc>
                <a:spcPct val="150000"/>
              </a:lnSpc>
              <a:buFont typeface="+mj-lt"/>
              <a:buAutoNum type="arabicPeriod"/>
            </a:pPr>
            <a:r>
              <a:rPr lang="en-US" sz="2400" dirty="0"/>
              <a:t>Click the link:</a:t>
            </a:r>
          </a:p>
          <a:p>
            <a:pPr lvl="1">
              <a:lnSpc>
                <a:spcPct val="150000"/>
              </a:lnSpc>
            </a:pPr>
            <a:r>
              <a:rPr lang="en-US" sz="2000" dirty="0">
                <a:solidFill>
                  <a:schemeClr val="accent6"/>
                </a:solidFill>
              </a:rPr>
              <a:t>https://forms.office.com/r/zh1L7PbCBq</a:t>
            </a:r>
            <a:endParaRPr lang="en-US" sz="2400" dirty="0">
              <a:solidFill>
                <a:schemeClr val="accent6"/>
              </a:solidFill>
            </a:endParaRPr>
          </a:p>
          <a:p>
            <a:pPr marL="514350" indent="-514350">
              <a:lnSpc>
                <a:spcPct val="150000"/>
              </a:lnSpc>
              <a:buFont typeface="+mj-lt"/>
              <a:buAutoNum type="arabicPeriod"/>
            </a:pPr>
            <a:r>
              <a:rPr lang="en-US" sz="2400" dirty="0"/>
              <a:t>Enter the following information:</a:t>
            </a:r>
          </a:p>
          <a:p>
            <a:pPr lvl="1">
              <a:lnSpc>
                <a:spcPct val="150000"/>
              </a:lnSpc>
            </a:pPr>
            <a:r>
              <a:rPr lang="en-US" sz="1800" dirty="0"/>
              <a:t>Organization Name</a:t>
            </a:r>
          </a:p>
          <a:p>
            <a:pPr lvl="1">
              <a:lnSpc>
                <a:spcPct val="150000"/>
              </a:lnSpc>
            </a:pPr>
            <a:r>
              <a:rPr lang="en-US" sz="1800" dirty="0"/>
              <a:t>SHFB Partner Number</a:t>
            </a:r>
          </a:p>
          <a:p>
            <a:pPr lvl="1">
              <a:lnSpc>
                <a:spcPct val="150000"/>
              </a:lnSpc>
            </a:pPr>
            <a:r>
              <a:rPr lang="en-US" sz="1800" dirty="0"/>
              <a:t>Name and Email of the individual reporting</a:t>
            </a:r>
          </a:p>
          <a:p>
            <a:pPr lvl="1">
              <a:lnSpc>
                <a:spcPct val="150000"/>
              </a:lnSpc>
            </a:pPr>
            <a:r>
              <a:rPr lang="en-US" sz="1800" dirty="0"/>
              <a:t>Month &amp; Year being reported</a:t>
            </a:r>
          </a:p>
        </p:txBody>
      </p:sp>
      <p:sp>
        <p:nvSpPr>
          <p:cNvPr id="4" name="Slide Number Placeholder 3">
            <a:extLst>
              <a:ext uri="{FF2B5EF4-FFF2-40B4-BE49-F238E27FC236}">
                <a16:creationId xmlns:a16="http://schemas.microsoft.com/office/drawing/2014/main" id="{8A3774DD-5996-FCBF-E752-1F96CB411B87}"/>
              </a:ext>
            </a:extLst>
          </p:cNvPr>
          <p:cNvSpPr>
            <a:spLocks noGrp="1"/>
          </p:cNvSpPr>
          <p:nvPr>
            <p:ph type="sldNum" sz="quarter" idx="12"/>
          </p:nvPr>
        </p:nvSpPr>
        <p:spPr/>
        <p:txBody>
          <a:bodyPr/>
          <a:lstStyle/>
          <a:p>
            <a:fld id="{5C644756-65BC-431D-B46B-646001C398B9}" type="slidenum">
              <a:rPr lang="en-US" smtClean="0"/>
              <a:t>33</a:t>
            </a:fld>
            <a:endParaRPr lang="en-US"/>
          </a:p>
        </p:txBody>
      </p:sp>
      <p:sp>
        <p:nvSpPr>
          <p:cNvPr id="5" name="Rectangle 4">
            <a:extLst>
              <a:ext uri="{FF2B5EF4-FFF2-40B4-BE49-F238E27FC236}">
                <a16:creationId xmlns:a16="http://schemas.microsoft.com/office/drawing/2014/main" id="{02903C8B-58CF-2716-3AE1-14467936962F}"/>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33200CD-BD7A-4AE1-C429-FC461307E140}"/>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logo with a hand and a heart&#10;&#10;Description automatically generated">
            <a:extLst>
              <a:ext uri="{FF2B5EF4-FFF2-40B4-BE49-F238E27FC236}">
                <a16:creationId xmlns:a16="http://schemas.microsoft.com/office/drawing/2014/main" id="{41CD09D7-E2B5-80D6-327B-C8E560AB3A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15" name="Picture 14">
            <a:extLst>
              <a:ext uri="{FF2B5EF4-FFF2-40B4-BE49-F238E27FC236}">
                <a16:creationId xmlns:a16="http://schemas.microsoft.com/office/drawing/2014/main" id="{97709553-46C2-665B-6E92-945B44B25BD0}"/>
              </a:ext>
            </a:extLst>
          </p:cNvPr>
          <p:cNvPicPr>
            <a:picLocks noChangeAspect="1"/>
          </p:cNvPicPr>
          <p:nvPr/>
        </p:nvPicPr>
        <p:blipFill>
          <a:blip r:embed="rId4"/>
          <a:stretch>
            <a:fillRect/>
          </a:stretch>
        </p:blipFill>
        <p:spPr>
          <a:xfrm>
            <a:off x="7390504" y="1438372"/>
            <a:ext cx="4483060" cy="50652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9650494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94568-44E1-DE67-7EC6-FD8206409E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27E0E2-4322-62B9-DAD3-403CC7A6BAC0}"/>
              </a:ext>
            </a:extLst>
          </p:cNvPr>
          <p:cNvSpPr>
            <a:spLocks noGrp="1"/>
          </p:cNvSpPr>
          <p:nvPr>
            <p:ph type="title"/>
          </p:nvPr>
        </p:nvSpPr>
        <p:spPr/>
        <p:txBody>
          <a:bodyPr/>
          <a:lstStyle/>
          <a:p>
            <a:r>
              <a:rPr lang="en-US" dirty="0"/>
              <a:t>How to Submit Report Online Cont.</a:t>
            </a:r>
          </a:p>
        </p:txBody>
      </p:sp>
      <p:sp>
        <p:nvSpPr>
          <p:cNvPr id="3" name="Content Placeholder 2">
            <a:extLst>
              <a:ext uri="{FF2B5EF4-FFF2-40B4-BE49-F238E27FC236}">
                <a16:creationId xmlns:a16="http://schemas.microsoft.com/office/drawing/2014/main" id="{98B3C423-6321-896E-614A-45B2A160ED60}"/>
              </a:ext>
            </a:extLst>
          </p:cNvPr>
          <p:cNvSpPr>
            <a:spLocks noGrp="1"/>
          </p:cNvSpPr>
          <p:nvPr>
            <p:ph idx="1"/>
          </p:nvPr>
        </p:nvSpPr>
        <p:spPr>
          <a:xfrm>
            <a:off x="838200" y="2206309"/>
            <a:ext cx="5121536" cy="4351338"/>
          </a:xfrm>
        </p:spPr>
        <p:txBody>
          <a:bodyPr/>
          <a:lstStyle/>
          <a:p>
            <a:pPr marL="514350" indent="-514350">
              <a:lnSpc>
                <a:spcPct val="150000"/>
              </a:lnSpc>
              <a:buFont typeface="+mj-lt"/>
              <a:buAutoNum type="arabicPeriod" startAt="3"/>
            </a:pPr>
            <a:r>
              <a:rPr lang="en-US" sz="2400" dirty="0"/>
              <a:t>Report your service data:</a:t>
            </a:r>
          </a:p>
          <a:p>
            <a:pPr lvl="1">
              <a:lnSpc>
                <a:spcPct val="150000"/>
              </a:lnSpc>
            </a:pPr>
            <a:r>
              <a:rPr lang="en-US" sz="1800" dirty="0"/>
              <a:t>Total households served</a:t>
            </a:r>
          </a:p>
          <a:p>
            <a:pPr lvl="1">
              <a:lnSpc>
                <a:spcPct val="150000"/>
              </a:lnSpc>
            </a:pPr>
            <a:r>
              <a:rPr lang="en-US" sz="1800" dirty="0"/>
              <a:t>Total children (0–18)</a:t>
            </a:r>
          </a:p>
          <a:p>
            <a:pPr lvl="1">
              <a:lnSpc>
                <a:spcPct val="150000"/>
              </a:lnSpc>
            </a:pPr>
            <a:r>
              <a:rPr lang="en-US" sz="1800" dirty="0"/>
              <a:t>Total adults (19–59)</a:t>
            </a:r>
          </a:p>
          <a:p>
            <a:pPr lvl="1">
              <a:lnSpc>
                <a:spcPct val="150000"/>
              </a:lnSpc>
            </a:pPr>
            <a:r>
              <a:rPr lang="en-US" sz="1800" dirty="0"/>
              <a:t>Total seniors (60+)</a:t>
            </a:r>
          </a:p>
          <a:p>
            <a:pPr marL="0" indent="0">
              <a:buNone/>
            </a:pPr>
            <a:endParaRPr lang="en-US" dirty="0"/>
          </a:p>
        </p:txBody>
      </p:sp>
      <p:sp>
        <p:nvSpPr>
          <p:cNvPr id="4" name="Slide Number Placeholder 3">
            <a:extLst>
              <a:ext uri="{FF2B5EF4-FFF2-40B4-BE49-F238E27FC236}">
                <a16:creationId xmlns:a16="http://schemas.microsoft.com/office/drawing/2014/main" id="{9DE742C0-77EE-BE94-EC7C-108D95FB98D3}"/>
              </a:ext>
            </a:extLst>
          </p:cNvPr>
          <p:cNvSpPr>
            <a:spLocks noGrp="1"/>
          </p:cNvSpPr>
          <p:nvPr>
            <p:ph type="sldNum" sz="quarter" idx="12"/>
          </p:nvPr>
        </p:nvSpPr>
        <p:spPr/>
        <p:txBody>
          <a:bodyPr/>
          <a:lstStyle/>
          <a:p>
            <a:fld id="{5C644756-65BC-431D-B46B-646001C398B9}" type="slidenum">
              <a:rPr lang="en-US" smtClean="0"/>
              <a:t>34</a:t>
            </a:fld>
            <a:endParaRPr lang="en-US"/>
          </a:p>
        </p:txBody>
      </p:sp>
      <p:sp>
        <p:nvSpPr>
          <p:cNvPr id="5" name="Rectangle 4">
            <a:extLst>
              <a:ext uri="{FF2B5EF4-FFF2-40B4-BE49-F238E27FC236}">
                <a16:creationId xmlns:a16="http://schemas.microsoft.com/office/drawing/2014/main" id="{8C7EDC75-16F8-A3B1-8EC3-0378FE0BFF89}"/>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C4BF636-74CC-EF5E-90AB-3380206151F4}"/>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D74042C1-9195-37D5-ADEC-BAF13F22BD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11" name="Picture 10">
            <a:extLst>
              <a:ext uri="{FF2B5EF4-FFF2-40B4-BE49-F238E27FC236}">
                <a16:creationId xmlns:a16="http://schemas.microsoft.com/office/drawing/2014/main" id="{4F1C8277-A4D0-D421-92E9-0ACBF95641AB}"/>
              </a:ext>
            </a:extLst>
          </p:cNvPr>
          <p:cNvPicPr>
            <a:picLocks noChangeAspect="1"/>
          </p:cNvPicPr>
          <p:nvPr/>
        </p:nvPicPr>
        <p:blipFill>
          <a:blip r:embed="rId4"/>
          <a:srcRect l="2345" r="1883"/>
          <a:stretch>
            <a:fillRect/>
          </a:stretch>
        </p:blipFill>
        <p:spPr>
          <a:xfrm>
            <a:off x="7024744" y="2167010"/>
            <a:ext cx="4848820" cy="30293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9355930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B7D48-BFB6-9504-73D9-28E8356044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08BCB6-6B14-5DF0-D720-A86AC702D480}"/>
              </a:ext>
            </a:extLst>
          </p:cNvPr>
          <p:cNvSpPr>
            <a:spLocks noGrp="1"/>
          </p:cNvSpPr>
          <p:nvPr>
            <p:ph type="title"/>
          </p:nvPr>
        </p:nvSpPr>
        <p:spPr/>
        <p:txBody>
          <a:bodyPr/>
          <a:lstStyle/>
          <a:p>
            <a:r>
              <a:rPr lang="en-US" dirty="0"/>
              <a:t>How to Submit Report Online</a:t>
            </a:r>
          </a:p>
        </p:txBody>
      </p:sp>
      <p:sp>
        <p:nvSpPr>
          <p:cNvPr id="3" name="Content Placeholder 2">
            <a:extLst>
              <a:ext uri="{FF2B5EF4-FFF2-40B4-BE49-F238E27FC236}">
                <a16:creationId xmlns:a16="http://schemas.microsoft.com/office/drawing/2014/main" id="{4F26076E-FCCF-9B9E-2043-F52DCA7BD543}"/>
              </a:ext>
            </a:extLst>
          </p:cNvPr>
          <p:cNvSpPr>
            <a:spLocks noGrp="1"/>
          </p:cNvSpPr>
          <p:nvPr>
            <p:ph idx="1"/>
          </p:nvPr>
        </p:nvSpPr>
        <p:spPr>
          <a:xfrm>
            <a:off x="838200" y="2005012"/>
            <a:ext cx="5562600" cy="4351338"/>
          </a:xfrm>
        </p:spPr>
        <p:txBody>
          <a:bodyPr>
            <a:normAutofit/>
          </a:bodyPr>
          <a:lstStyle/>
          <a:p>
            <a:pPr marL="0" indent="0">
              <a:lnSpc>
                <a:spcPct val="150000"/>
              </a:lnSpc>
              <a:buNone/>
            </a:pPr>
            <a:r>
              <a:rPr lang="en-US" sz="1800" dirty="0"/>
              <a:t>4</a:t>
            </a:r>
            <a:r>
              <a:rPr lang="en-US" sz="1900" dirty="0"/>
              <a:t>. Did you receive enough food?</a:t>
            </a:r>
          </a:p>
          <a:p>
            <a:pPr lvl="1">
              <a:lnSpc>
                <a:spcPct val="150000"/>
              </a:lnSpc>
            </a:pPr>
            <a:r>
              <a:rPr lang="en-US" sz="1900" dirty="0"/>
              <a:t>Select Yes or No</a:t>
            </a:r>
          </a:p>
          <a:p>
            <a:pPr marL="0" indent="0">
              <a:lnSpc>
                <a:spcPct val="150000"/>
              </a:lnSpc>
              <a:buNone/>
            </a:pPr>
            <a:r>
              <a:rPr lang="en-US" sz="1900" dirty="0"/>
              <a:t>5. Comments/Feedback</a:t>
            </a:r>
          </a:p>
          <a:p>
            <a:pPr lvl="1">
              <a:lnSpc>
                <a:spcPct val="150000"/>
              </a:lnSpc>
            </a:pPr>
            <a:r>
              <a:rPr lang="en-US" sz="1900" dirty="0"/>
              <a:t>Any additional information you want us to know!</a:t>
            </a:r>
          </a:p>
          <a:p>
            <a:pPr marL="0" indent="0">
              <a:lnSpc>
                <a:spcPct val="150000"/>
              </a:lnSpc>
              <a:buNone/>
            </a:pPr>
            <a:r>
              <a:rPr lang="en-US" sz="1900" dirty="0"/>
              <a:t>6. Click Submit after double-checking all entries</a:t>
            </a:r>
          </a:p>
          <a:p>
            <a:pPr marL="0" indent="0">
              <a:lnSpc>
                <a:spcPct val="150000"/>
              </a:lnSpc>
              <a:buNone/>
            </a:pPr>
            <a:r>
              <a:rPr lang="en-US" sz="1900" dirty="0"/>
              <a:t>7. Need to make a correction?</a:t>
            </a:r>
          </a:p>
          <a:p>
            <a:pPr lvl="1">
              <a:lnSpc>
                <a:spcPct val="150000"/>
              </a:lnSpc>
            </a:pPr>
            <a:r>
              <a:rPr lang="en-US" sz="1900" dirty="0"/>
              <a:t>Email: partners@feedoc.org</a:t>
            </a:r>
          </a:p>
        </p:txBody>
      </p:sp>
      <p:sp>
        <p:nvSpPr>
          <p:cNvPr id="4" name="Slide Number Placeholder 3">
            <a:extLst>
              <a:ext uri="{FF2B5EF4-FFF2-40B4-BE49-F238E27FC236}">
                <a16:creationId xmlns:a16="http://schemas.microsoft.com/office/drawing/2014/main" id="{CDE73EA5-C7C4-466E-2174-6D5F80CF1121}"/>
              </a:ext>
            </a:extLst>
          </p:cNvPr>
          <p:cNvSpPr>
            <a:spLocks noGrp="1"/>
          </p:cNvSpPr>
          <p:nvPr>
            <p:ph type="sldNum" sz="quarter" idx="12"/>
          </p:nvPr>
        </p:nvSpPr>
        <p:spPr/>
        <p:txBody>
          <a:bodyPr/>
          <a:lstStyle/>
          <a:p>
            <a:fld id="{5C644756-65BC-431D-B46B-646001C398B9}" type="slidenum">
              <a:rPr lang="en-US" smtClean="0"/>
              <a:t>35</a:t>
            </a:fld>
            <a:endParaRPr lang="en-US"/>
          </a:p>
        </p:txBody>
      </p:sp>
      <p:sp>
        <p:nvSpPr>
          <p:cNvPr id="5" name="Rectangle 4">
            <a:extLst>
              <a:ext uri="{FF2B5EF4-FFF2-40B4-BE49-F238E27FC236}">
                <a16:creationId xmlns:a16="http://schemas.microsoft.com/office/drawing/2014/main" id="{2D7F4229-A364-5731-DF9B-8690A5D6B9DB}"/>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52C6AC9-DBB0-0176-5234-922AFDA9B1F5}"/>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F5A66444-AF66-E658-4A87-2B5A07168B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7" name="Picture 6">
            <a:extLst>
              <a:ext uri="{FF2B5EF4-FFF2-40B4-BE49-F238E27FC236}">
                <a16:creationId xmlns:a16="http://schemas.microsoft.com/office/drawing/2014/main" id="{850D9803-96A5-2BE7-3692-E7E823A58D0F}"/>
              </a:ext>
            </a:extLst>
          </p:cNvPr>
          <p:cNvPicPr>
            <a:picLocks noChangeAspect="1"/>
          </p:cNvPicPr>
          <p:nvPr/>
        </p:nvPicPr>
        <p:blipFill>
          <a:blip r:embed="rId4"/>
          <a:srcRect l="2178" t="68392" r="5427"/>
          <a:stretch>
            <a:fillRect/>
          </a:stretch>
        </p:blipFill>
        <p:spPr>
          <a:xfrm>
            <a:off x="6938682" y="2532021"/>
            <a:ext cx="4934882" cy="22993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9784400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FA139B18-5A64-A5B9-9E68-864F9B1F5721}"/>
              </a:ext>
            </a:extLst>
          </p:cNvPr>
          <p:cNvSpPr/>
          <p:nvPr/>
        </p:nvSpPr>
        <p:spPr>
          <a:xfrm>
            <a:off x="6654504" y="3249796"/>
            <a:ext cx="4773929" cy="773723"/>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67D87E-9F94-6014-24BE-AE9A800517FF}"/>
              </a:ext>
            </a:extLst>
          </p:cNvPr>
          <p:cNvSpPr>
            <a:spLocks noGrp="1"/>
          </p:cNvSpPr>
          <p:nvPr>
            <p:ph type="title"/>
          </p:nvPr>
        </p:nvSpPr>
        <p:spPr/>
        <p:txBody>
          <a:bodyPr/>
          <a:lstStyle/>
          <a:p>
            <a:r>
              <a:rPr lang="en-US" dirty="0"/>
              <a:t>Reminder</a:t>
            </a:r>
          </a:p>
        </p:txBody>
      </p:sp>
      <p:sp>
        <p:nvSpPr>
          <p:cNvPr id="3" name="Content Placeholder 2">
            <a:extLst>
              <a:ext uri="{FF2B5EF4-FFF2-40B4-BE49-F238E27FC236}">
                <a16:creationId xmlns:a16="http://schemas.microsoft.com/office/drawing/2014/main" id="{D23A5CBE-8F9B-7B06-3CDE-7A24133EF3D4}"/>
              </a:ext>
            </a:extLst>
          </p:cNvPr>
          <p:cNvSpPr>
            <a:spLocks noGrp="1"/>
          </p:cNvSpPr>
          <p:nvPr>
            <p:ph idx="1"/>
          </p:nvPr>
        </p:nvSpPr>
        <p:spPr>
          <a:xfrm>
            <a:off x="2123081" y="2128211"/>
            <a:ext cx="2558528" cy="736752"/>
          </a:xfrm>
        </p:spPr>
        <p:txBody>
          <a:bodyPr>
            <a:normAutofit/>
          </a:bodyPr>
          <a:lstStyle/>
          <a:p>
            <a:pPr marL="0" indent="0" algn="ctr" defTabSz="685800">
              <a:buNone/>
              <a:defRPr/>
            </a:pPr>
            <a:r>
              <a:rPr lang="en-US" b="1" dirty="0">
                <a:solidFill>
                  <a:schemeClr val="accent6"/>
                </a:solidFill>
                <a:cs typeface="Arial" panose="020B0604020202020204" pitchFamily="34" charset="0"/>
              </a:rPr>
              <a:t>DUE DATE:</a:t>
            </a:r>
          </a:p>
        </p:txBody>
      </p:sp>
      <p:sp>
        <p:nvSpPr>
          <p:cNvPr id="4" name="Slide Number Placeholder 3">
            <a:extLst>
              <a:ext uri="{FF2B5EF4-FFF2-40B4-BE49-F238E27FC236}">
                <a16:creationId xmlns:a16="http://schemas.microsoft.com/office/drawing/2014/main" id="{8A3774DD-5996-FCBF-E752-1F96CB411B87}"/>
              </a:ext>
            </a:extLst>
          </p:cNvPr>
          <p:cNvSpPr>
            <a:spLocks noGrp="1"/>
          </p:cNvSpPr>
          <p:nvPr>
            <p:ph type="sldNum" sz="quarter" idx="12"/>
          </p:nvPr>
        </p:nvSpPr>
        <p:spPr/>
        <p:txBody>
          <a:bodyPr/>
          <a:lstStyle/>
          <a:p>
            <a:fld id="{5C644756-65BC-431D-B46B-646001C398B9}" type="slidenum">
              <a:rPr lang="en-US" smtClean="0"/>
              <a:t>36</a:t>
            </a:fld>
            <a:endParaRPr lang="en-US"/>
          </a:p>
        </p:txBody>
      </p:sp>
      <p:sp>
        <p:nvSpPr>
          <p:cNvPr id="5" name="Rectangle 4">
            <a:extLst>
              <a:ext uri="{FF2B5EF4-FFF2-40B4-BE49-F238E27FC236}">
                <a16:creationId xmlns:a16="http://schemas.microsoft.com/office/drawing/2014/main" id="{02903C8B-58CF-2716-3AE1-14467936962F}"/>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33200CD-BD7A-4AE1-C429-FC461307E140}"/>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10537EA2-0B3A-ECE8-F8B8-3E36C8B01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8" name="Graphic 7" descr="Daily calendar with solid fill">
            <a:extLst>
              <a:ext uri="{FF2B5EF4-FFF2-40B4-BE49-F238E27FC236}">
                <a16:creationId xmlns:a16="http://schemas.microsoft.com/office/drawing/2014/main" id="{FE00266B-7BAE-9848-C6F2-579CD60E6C5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37357" y="1765653"/>
            <a:ext cx="1099310" cy="1099310"/>
          </a:xfrm>
          <a:prstGeom prst="rect">
            <a:avLst/>
          </a:prstGeom>
        </p:spPr>
      </p:pic>
      <p:sp>
        <p:nvSpPr>
          <p:cNvPr id="13" name="TextBox 12">
            <a:extLst>
              <a:ext uri="{FF2B5EF4-FFF2-40B4-BE49-F238E27FC236}">
                <a16:creationId xmlns:a16="http://schemas.microsoft.com/office/drawing/2014/main" id="{CA563E0B-D14A-095E-91B5-90FEF6A53500}"/>
              </a:ext>
            </a:extLst>
          </p:cNvPr>
          <p:cNvSpPr txBox="1"/>
          <p:nvPr/>
        </p:nvSpPr>
        <p:spPr>
          <a:xfrm>
            <a:off x="5825746" y="3405824"/>
            <a:ext cx="6094070" cy="461665"/>
          </a:xfrm>
          <a:prstGeom prst="rect">
            <a:avLst/>
          </a:prstGeom>
          <a:noFill/>
        </p:spPr>
        <p:txBody>
          <a:bodyPr wrap="square">
            <a:spAutoFit/>
          </a:bodyPr>
          <a:lstStyle/>
          <a:p>
            <a:pPr algn="ctr" defTabSz="685800">
              <a:defRPr/>
            </a:pPr>
            <a:r>
              <a:rPr lang="en-US" sz="2400" dirty="0">
                <a:cs typeface="Arial" panose="020B0604020202020204" pitchFamily="34" charset="0"/>
              </a:rPr>
              <a:t>partners@feedoc.org</a:t>
            </a:r>
          </a:p>
        </p:txBody>
      </p:sp>
      <p:cxnSp>
        <p:nvCxnSpPr>
          <p:cNvPr id="15" name="Straight Connector 14">
            <a:extLst>
              <a:ext uri="{FF2B5EF4-FFF2-40B4-BE49-F238E27FC236}">
                <a16:creationId xmlns:a16="http://schemas.microsoft.com/office/drawing/2014/main" id="{9BB89C51-7F47-AE06-3220-BAF91C1FF0D8}"/>
              </a:ext>
            </a:extLst>
          </p:cNvPr>
          <p:cNvCxnSpPr>
            <a:cxnSpLocks/>
          </p:cNvCxnSpPr>
          <p:nvPr/>
        </p:nvCxnSpPr>
        <p:spPr>
          <a:xfrm>
            <a:off x="6096000" y="1690688"/>
            <a:ext cx="0" cy="4074289"/>
          </a:xfrm>
          <a:prstGeom prst="line">
            <a:avLst/>
          </a:prstGeom>
        </p:spPr>
        <p:style>
          <a:lnRef idx="2">
            <a:schemeClr val="accent1"/>
          </a:lnRef>
          <a:fillRef idx="0">
            <a:schemeClr val="accent1"/>
          </a:fillRef>
          <a:effectRef idx="1">
            <a:schemeClr val="accent1"/>
          </a:effectRef>
          <a:fontRef idx="minor">
            <a:schemeClr val="tx1"/>
          </a:fontRef>
        </p:style>
      </p:cxnSp>
      <p:sp>
        <p:nvSpPr>
          <p:cNvPr id="23" name="Content Placeholder 2">
            <a:extLst>
              <a:ext uri="{FF2B5EF4-FFF2-40B4-BE49-F238E27FC236}">
                <a16:creationId xmlns:a16="http://schemas.microsoft.com/office/drawing/2014/main" id="{E0F8740A-7407-5F8C-EC48-09C0C1440DE4}"/>
              </a:ext>
            </a:extLst>
          </p:cNvPr>
          <p:cNvSpPr txBox="1">
            <a:spLocks/>
          </p:cNvSpPr>
          <p:nvPr/>
        </p:nvSpPr>
        <p:spPr>
          <a:xfrm>
            <a:off x="7703877" y="2128211"/>
            <a:ext cx="2558528" cy="7367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Josefin Sans"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Josefin Sans"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Josefin Sans"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Josefin Sans"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Josefin Sans"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buFont typeface="Arial" panose="020B0604020202020204" pitchFamily="34" charset="0"/>
              <a:buNone/>
              <a:defRPr/>
            </a:pPr>
            <a:r>
              <a:rPr lang="en-US" b="1" dirty="0">
                <a:solidFill>
                  <a:schemeClr val="accent6"/>
                </a:solidFill>
                <a:cs typeface="Arial" panose="020B0604020202020204" pitchFamily="34" charset="0"/>
              </a:rPr>
              <a:t>Questions:</a:t>
            </a:r>
          </a:p>
        </p:txBody>
      </p:sp>
      <p:sp>
        <p:nvSpPr>
          <p:cNvPr id="24" name="Rectangle: Rounded Corners 23">
            <a:extLst>
              <a:ext uri="{FF2B5EF4-FFF2-40B4-BE49-F238E27FC236}">
                <a16:creationId xmlns:a16="http://schemas.microsoft.com/office/drawing/2014/main" id="{5F365122-BFFA-578D-CF69-5AD51554781D}"/>
              </a:ext>
            </a:extLst>
          </p:cNvPr>
          <p:cNvSpPr/>
          <p:nvPr/>
        </p:nvSpPr>
        <p:spPr>
          <a:xfrm>
            <a:off x="838200" y="3249796"/>
            <a:ext cx="4773929" cy="2354580"/>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825EC4F-D312-9170-C370-752A5267F70B}"/>
              </a:ext>
            </a:extLst>
          </p:cNvPr>
          <p:cNvSpPr txBox="1"/>
          <p:nvPr/>
        </p:nvSpPr>
        <p:spPr>
          <a:xfrm>
            <a:off x="1373676" y="3826921"/>
            <a:ext cx="3702976" cy="1200329"/>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defTabSz="685800">
              <a:defRPr/>
            </a:pPr>
            <a:r>
              <a:rPr lang="en-US" sz="2400" dirty="0">
                <a:solidFill>
                  <a:schemeClr val="tx1"/>
                </a:solidFill>
                <a:cs typeface="Arial" panose="020B0604020202020204" pitchFamily="34" charset="0"/>
              </a:rPr>
              <a:t>By the 1</a:t>
            </a:r>
            <a:r>
              <a:rPr lang="en-US" sz="2400" baseline="30000" dirty="0">
                <a:solidFill>
                  <a:schemeClr val="tx1"/>
                </a:solidFill>
                <a:cs typeface="Arial" panose="020B0604020202020204" pitchFamily="34" charset="0"/>
              </a:rPr>
              <a:t>st</a:t>
            </a:r>
            <a:r>
              <a:rPr lang="en-US" sz="2400" dirty="0">
                <a:solidFill>
                  <a:schemeClr val="tx1"/>
                </a:solidFill>
                <a:cs typeface="Arial" panose="020B0604020202020204" pitchFamily="34" charset="0"/>
              </a:rPr>
              <a:t> of the month, with data for the previous month’s distributions</a:t>
            </a:r>
          </a:p>
        </p:txBody>
      </p:sp>
      <p:pic>
        <p:nvPicPr>
          <p:cNvPr id="26" name="Graphic 25" descr="Badge Question Mark with solid fill">
            <a:extLst>
              <a:ext uri="{FF2B5EF4-FFF2-40B4-BE49-F238E27FC236}">
                <a16:creationId xmlns:a16="http://schemas.microsoft.com/office/drawing/2014/main" id="{E9D4F8A4-EA62-69F4-810C-3D45AEE8BE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966032" y="1881076"/>
            <a:ext cx="914400" cy="914400"/>
          </a:xfrm>
          <a:prstGeom prst="rect">
            <a:avLst/>
          </a:prstGeom>
        </p:spPr>
      </p:pic>
    </p:spTree>
    <p:extLst>
      <p:ext uri="{BB962C8B-B14F-4D97-AF65-F5344CB8AC3E}">
        <p14:creationId xmlns:p14="http://schemas.microsoft.com/office/powerpoint/2010/main" val="153431015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4E68C-D268-FA18-00F1-0AA706FC928C}"/>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A35C23A4-D7EC-656D-DE66-5D11E15C840B}"/>
              </a:ext>
            </a:extLst>
          </p:cNvPr>
          <p:cNvSpPr/>
          <p:nvPr/>
        </p:nvSpPr>
        <p:spPr>
          <a:xfrm>
            <a:off x="0" y="1495528"/>
            <a:ext cx="12192000" cy="4791456"/>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pic>
        <p:nvPicPr>
          <p:cNvPr id="24" name="Picture 23" descr="A logo with a hand and a heart&#10;&#10;Description automatically generated">
            <a:extLst>
              <a:ext uri="{FF2B5EF4-FFF2-40B4-BE49-F238E27FC236}">
                <a16:creationId xmlns:a16="http://schemas.microsoft.com/office/drawing/2014/main" id="{D2C08938-0B5B-3EC5-0B14-74BC927428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sp>
        <p:nvSpPr>
          <p:cNvPr id="2" name="Slide Number Placeholder 1">
            <a:extLst>
              <a:ext uri="{FF2B5EF4-FFF2-40B4-BE49-F238E27FC236}">
                <a16:creationId xmlns:a16="http://schemas.microsoft.com/office/drawing/2014/main" id="{3BD2B9B6-B716-5158-D655-2F8CCC26E2FC}"/>
              </a:ext>
            </a:extLst>
          </p:cNvPr>
          <p:cNvSpPr>
            <a:spLocks noGrp="1"/>
          </p:cNvSpPr>
          <p:nvPr>
            <p:ph type="sldNum" sz="quarter" idx="12"/>
          </p:nvPr>
        </p:nvSpPr>
        <p:spPr/>
        <p:txBody>
          <a:bodyPr/>
          <a:lstStyle/>
          <a:p>
            <a:fld id="{5C644756-65BC-431D-B46B-646001C398B9}" type="slidenum">
              <a:rPr lang="en-US" smtClean="0"/>
              <a:t>37</a:t>
            </a:fld>
            <a:endParaRPr lang="en-US"/>
          </a:p>
        </p:txBody>
      </p:sp>
      <p:sp>
        <p:nvSpPr>
          <p:cNvPr id="4" name="Rectangle 3">
            <a:extLst>
              <a:ext uri="{FF2B5EF4-FFF2-40B4-BE49-F238E27FC236}">
                <a16:creationId xmlns:a16="http://schemas.microsoft.com/office/drawing/2014/main" id="{3835E3E6-1859-D026-757F-892A727AB10E}"/>
              </a:ext>
            </a:extLst>
          </p:cNvPr>
          <p:cNvSpPr/>
          <p:nvPr/>
        </p:nvSpPr>
        <p:spPr>
          <a:xfrm>
            <a:off x="1" y="6344767"/>
            <a:ext cx="12192000" cy="14630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02EF25A-B0A7-8F19-4DA6-770B8E6C11DF}"/>
              </a:ext>
            </a:extLst>
          </p:cNvPr>
          <p:cNvSpPr/>
          <p:nvPr/>
        </p:nvSpPr>
        <p:spPr>
          <a:xfrm>
            <a:off x="0" y="2753832"/>
            <a:ext cx="12192000" cy="135033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0" dirty="0">
                <a:solidFill>
                  <a:schemeClr val="tx1"/>
                </a:solidFill>
                <a:latin typeface="Josefin Sans" pitchFamily="2" charset="0"/>
              </a:rPr>
              <a:t>Forms</a:t>
            </a:r>
          </a:p>
        </p:txBody>
      </p:sp>
    </p:spTree>
    <p:extLst>
      <p:ext uri="{BB962C8B-B14F-4D97-AF65-F5344CB8AC3E}">
        <p14:creationId xmlns:p14="http://schemas.microsoft.com/office/powerpoint/2010/main" val="110450896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D87E-9F94-6014-24BE-AE9A800517FF}"/>
              </a:ext>
            </a:extLst>
          </p:cNvPr>
          <p:cNvSpPr>
            <a:spLocks noGrp="1"/>
          </p:cNvSpPr>
          <p:nvPr>
            <p:ph type="title"/>
          </p:nvPr>
        </p:nvSpPr>
        <p:spPr/>
        <p:txBody>
          <a:bodyPr/>
          <a:lstStyle/>
          <a:p>
            <a:r>
              <a:rPr lang="en-US" dirty="0"/>
              <a:t>Temperature Logs</a:t>
            </a:r>
          </a:p>
        </p:txBody>
      </p:sp>
      <p:sp>
        <p:nvSpPr>
          <p:cNvPr id="3" name="Content Placeholder 2">
            <a:extLst>
              <a:ext uri="{FF2B5EF4-FFF2-40B4-BE49-F238E27FC236}">
                <a16:creationId xmlns:a16="http://schemas.microsoft.com/office/drawing/2014/main" id="{D23A5CBE-8F9B-7B06-3CDE-7A24133EF3D4}"/>
              </a:ext>
            </a:extLst>
          </p:cNvPr>
          <p:cNvSpPr>
            <a:spLocks noGrp="1"/>
          </p:cNvSpPr>
          <p:nvPr>
            <p:ph idx="1"/>
          </p:nvPr>
        </p:nvSpPr>
        <p:spPr>
          <a:xfrm>
            <a:off x="838200" y="1825625"/>
            <a:ext cx="6582508" cy="4351338"/>
          </a:xfrm>
        </p:spPr>
        <p:txBody>
          <a:bodyPr>
            <a:normAutofit lnSpcReduction="10000"/>
          </a:bodyPr>
          <a:lstStyle/>
          <a:p>
            <a:pPr indent="-171450">
              <a:lnSpc>
                <a:spcPct val="150000"/>
              </a:lnSpc>
              <a:spcAft>
                <a:spcPts val="450"/>
              </a:spcAft>
            </a:pPr>
            <a:r>
              <a:rPr lang="en-US" sz="2400" dirty="0"/>
              <a:t>For use when SHFB enabled product is stored for any period of time.</a:t>
            </a:r>
          </a:p>
          <a:p>
            <a:pPr indent="-171450">
              <a:lnSpc>
                <a:spcPct val="150000"/>
              </a:lnSpc>
              <a:spcAft>
                <a:spcPts val="450"/>
              </a:spcAft>
            </a:pPr>
            <a:r>
              <a:rPr lang="en-US" sz="2400" dirty="0"/>
              <a:t>Use one temperature log per refrigeration and freezer unit.</a:t>
            </a:r>
          </a:p>
          <a:p>
            <a:pPr indent="-171450">
              <a:lnSpc>
                <a:spcPct val="150000"/>
              </a:lnSpc>
              <a:spcAft>
                <a:spcPts val="450"/>
              </a:spcAft>
            </a:pPr>
            <a:r>
              <a:rPr lang="en-US" sz="2400" dirty="0"/>
              <a:t>Must be recorded every time a staff member or volunteer is on-site</a:t>
            </a:r>
          </a:p>
          <a:p>
            <a:pPr indent="-171450">
              <a:lnSpc>
                <a:spcPct val="150000"/>
              </a:lnSpc>
              <a:spcAft>
                <a:spcPts val="450"/>
              </a:spcAft>
            </a:pPr>
            <a:r>
              <a:rPr lang="en-US" sz="2400" dirty="0"/>
              <a:t>Must keep on file for 6 months </a:t>
            </a:r>
          </a:p>
        </p:txBody>
      </p:sp>
      <p:sp>
        <p:nvSpPr>
          <p:cNvPr id="4" name="Slide Number Placeholder 3">
            <a:extLst>
              <a:ext uri="{FF2B5EF4-FFF2-40B4-BE49-F238E27FC236}">
                <a16:creationId xmlns:a16="http://schemas.microsoft.com/office/drawing/2014/main" id="{8A3774DD-5996-FCBF-E752-1F96CB411B87}"/>
              </a:ext>
            </a:extLst>
          </p:cNvPr>
          <p:cNvSpPr>
            <a:spLocks noGrp="1"/>
          </p:cNvSpPr>
          <p:nvPr>
            <p:ph type="sldNum" sz="quarter" idx="12"/>
          </p:nvPr>
        </p:nvSpPr>
        <p:spPr/>
        <p:txBody>
          <a:bodyPr/>
          <a:lstStyle/>
          <a:p>
            <a:fld id="{5C644756-65BC-431D-B46B-646001C398B9}" type="slidenum">
              <a:rPr lang="en-US" smtClean="0"/>
              <a:t>38</a:t>
            </a:fld>
            <a:endParaRPr lang="en-US"/>
          </a:p>
        </p:txBody>
      </p:sp>
      <p:sp>
        <p:nvSpPr>
          <p:cNvPr id="5" name="Rectangle 4">
            <a:extLst>
              <a:ext uri="{FF2B5EF4-FFF2-40B4-BE49-F238E27FC236}">
                <a16:creationId xmlns:a16="http://schemas.microsoft.com/office/drawing/2014/main" id="{02903C8B-58CF-2716-3AE1-14467936962F}"/>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33200CD-BD7A-4AE1-C429-FC461307E140}"/>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10537EA2-0B3A-ECE8-F8B8-3E36C8B01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7" name="Content Placeholder 5">
            <a:extLst>
              <a:ext uri="{FF2B5EF4-FFF2-40B4-BE49-F238E27FC236}">
                <a16:creationId xmlns:a16="http://schemas.microsoft.com/office/drawing/2014/main" id="{47EF9F9D-72C1-6B74-C0AB-68FE40B86D76}"/>
              </a:ext>
            </a:extLst>
          </p:cNvPr>
          <p:cNvPicPr>
            <a:picLocks noChangeAspect="1"/>
          </p:cNvPicPr>
          <p:nvPr/>
        </p:nvPicPr>
        <p:blipFill>
          <a:blip r:embed="rId4"/>
          <a:stretch>
            <a:fillRect/>
          </a:stretch>
        </p:blipFill>
        <p:spPr>
          <a:xfrm>
            <a:off x="7815768" y="1322124"/>
            <a:ext cx="3620235" cy="47016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2622675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D87E-9F94-6014-24BE-AE9A800517FF}"/>
              </a:ext>
            </a:extLst>
          </p:cNvPr>
          <p:cNvSpPr>
            <a:spLocks noGrp="1"/>
          </p:cNvSpPr>
          <p:nvPr>
            <p:ph type="title"/>
          </p:nvPr>
        </p:nvSpPr>
        <p:spPr>
          <a:xfrm>
            <a:off x="418651" y="65095"/>
            <a:ext cx="10515600" cy="1325563"/>
          </a:xfrm>
        </p:spPr>
        <p:txBody>
          <a:bodyPr/>
          <a:lstStyle/>
          <a:p>
            <a:r>
              <a:rPr lang="en-US" dirty="0"/>
              <a:t>Partner Feedback Form</a:t>
            </a:r>
          </a:p>
        </p:txBody>
      </p:sp>
      <p:sp>
        <p:nvSpPr>
          <p:cNvPr id="4" name="Slide Number Placeholder 3">
            <a:extLst>
              <a:ext uri="{FF2B5EF4-FFF2-40B4-BE49-F238E27FC236}">
                <a16:creationId xmlns:a16="http://schemas.microsoft.com/office/drawing/2014/main" id="{8A3774DD-5996-FCBF-E752-1F96CB411B87}"/>
              </a:ext>
            </a:extLst>
          </p:cNvPr>
          <p:cNvSpPr>
            <a:spLocks noGrp="1"/>
          </p:cNvSpPr>
          <p:nvPr>
            <p:ph type="sldNum" sz="quarter" idx="12"/>
          </p:nvPr>
        </p:nvSpPr>
        <p:spPr/>
        <p:txBody>
          <a:bodyPr/>
          <a:lstStyle/>
          <a:p>
            <a:fld id="{5C644756-65BC-431D-B46B-646001C398B9}" type="slidenum">
              <a:rPr lang="en-US" smtClean="0"/>
              <a:t>39</a:t>
            </a:fld>
            <a:endParaRPr lang="en-US"/>
          </a:p>
        </p:txBody>
      </p:sp>
      <p:sp>
        <p:nvSpPr>
          <p:cNvPr id="5" name="Rectangle 4">
            <a:extLst>
              <a:ext uri="{FF2B5EF4-FFF2-40B4-BE49-F238E27FC236}">
                <a16:creationId xmlns:a16="http://schemas.microsoft.com/office/drawing/2014/main" id="{02903C8B-58CF-2716-3AE1-14467936962F}"/>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33200CD-BD7A-4AE1-C429-FC461307E140}"/>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E2EFD8C9-D018-88F0-E89B-9C0A7E1C45AA}"/>
              </a:ext>
            </a:extLst>
          </p:cNvPr>
          <p:cNvPicPr>
            <a:picLocks noChangeAspect="1"/>
          </p:cNvPicPr>
          <p:nvPr/>
        </p:nvPicPr>
        <p:blipFill rotWithShape="1">
          <a:blip r:embed="rId3"/>
          <a:srcRect l="2793" t="1407" r="2216"/>
          <a:stretch/>
        </p:blipFill>
        <p:spPr>
          <a:xfrm>
            <a:off x="250246" y="1195077"/>
            <a:ext cx="3618999" cy="48741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Content Placeholder 6">
            <a:extLst>
              <a:ext uri="{FF2B5EF4-FFF2-40B4-BE49-F238E27FC236}">
                <a16:creationId xmlns:a16="http://schemas.microsoft.com/office/drawing/2014/main" id="{23886D49-C9E5-929E-2F63-50A82797F06E}"/>
              </a:ext>
            </a:extLst>
          </p:cNvPr>
          <p:cNvPicPr>
            <a:picLocks noChangeAspect="1"/>
          </p:cNvPicPr>
          <p:nvPr/>
        </p:nvPicPr>
        <p:blipFill rotWithShape="1">
          <a:blip r:embed="rId4"/>
          <a:srcRect l="2794"/>
          <a:stretch/>
        </p:blipFill>
        <p:spPr>
          <a:xfrm>
            <a:off x="4077758" y="1183369"/>
            <a:ext cx="3627692" cy="48859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a:extLst>
              <a:ext uri="{FF2B5EF4-FFF2-40B4-BE49-F238E27FC236}">
                <a16:creationId xmlns:a16="http://schemas.microsoft.com/office/drawing/2014/main" id="{D7837E46-B09D-56F1-E7D0-DBBD364A27C2}"/>
              </a:ext>
            </a:extLst>
          </p:cNvPr>
          <p:cNvPicPr>
            <a:picLocks noChangeAspect="1"/>
          </p:cNvPicPr>
          <p:nvPr/>
        </p:nvPicPr>
        <p:blipFill>
          <a:blip r:embed="rId5"/>
          <a:stretch>
            <a:fillRect/>
          </a:stretch>
        </p:blipFill>
        <p:spPr>
          <a:xfrm>
            <a:off x="7913963" y="1195075"/>
            <a:ext cx="3623711" cy="48741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6338810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D87E-9F94-6014-24BE-AE9A800517FF}"/>
              </a:ext>
            </a:extLst>
          </p:cNvPr>
          <p:cNvSpPr>
            <a:spLocks noGrp="1"/>
          </p:cNvSpPr>
          <p:nvPr>
            <p:ph type="title"/>
          </p:nvPr>
        </p:nvSpPr>
        <p:spPr/>
        <p:txBody>
          <a:bodyPr/>
          <a:lstStyle/>
          <a:p>
            <a:r>
              <a:rPr lang="en-US" b="1" dirty="0"/>
              <a:t>Next Steps</a:t>
            </a:r>
          </a:p>
        </p:txBody>
      </p:sp>
      <p:sp>
        <p:nvSpPr>
          <p:cNvPr id="3" name="Content Placeholder 2">
            <a:extLst>
              <a:ext uri="{FF2B5EF4-FFF2-40B4-BE49-F238E27FC236}">
                <a16:creationId xmlns:a16="http://schemas.microsoft.com/office/drawing/2014/main" id="{D23A5CBE-8F9B-7B06-3CDE-7A24133EF3D4}"/>
              </a:ext>
            </a:extLst>
          </p:cNvPr>
          <p:cNvSpPr>
            <a:spLocks noGrp="1"/>
          </p:cNvSpPr>
          <p:nvPr>
            <p:ph idx="1"/>
          </p:nvPr>
        </p:nvSpPr>
        <p:spPr>
          <a:xfrm>
            <a:off x="1790734" y="1899985"/>
            <a:ext cx="7401128" cy="4351338"/>
          </a:xfrm>
        </p:spPr>
        <p:txBody>
          <a:bodyPr/>
          <a:lstStyle/>
          <a:p>
            <a:pPr marL="0" indent="0">
              <a:buNone/>
            </a:pPr>
            <a:r>
              <a:rPr lang="en-US" sz="3200" dirty="0"/>
              <a:t>Check your email for today’s presentations and forms</a:t>
            </a:r>
          </a:p>
          <a:p>
            <a:pPr marL="0" indent="0">
              <a:buNone/>
            </a:pPr>
            <a:endParaRPr lang="en-US" sz="3200" dirty="0"/>
          </a:p>
          <a:p>
            <a:pPr marL="0" indent="0">
              <a:buNone/>
            </a:pPr>
            <a:r>
              <a:rPr lang="en-US" sz="3200" dirty="0"/>
              <a:t>We’re here to help—feel free to reach out anytime with questions! </a:t>
            </a:r>
            <a:r>
              <a:rPr lang="en-US" sz="3200" dirty="0">
                <a:solidFill>
                  <a:schemeClr val="bg1"/>
                </a:solidFill>
              </a:rPr>
              <a:t>to </a:t>
            </a:r>
            <a:endParaRPr lang="en-US" sz="3200" dirty="0"/>
          </a:p>
          <a:p>
            <a:pPr marL="0" indent="0">
              <a:buNone/>
            </a:pPr>
            <a:r>
              <a:rPr lang="en-US" dirty="0">
                <a:solidFill>
                  <a:schemeClr val="bg1"/>
                </a:solidFill>
              </a:rPr>
              <a:t>to </a:t>
            </a:r>
            <a:endParaRPr lang="en-US" dirty="0"/>
          </a:p>
        </p:txBody>
      </p:sp>
      <p:sp>
        <p:nvSpPr>
          <p:cNvPr id="4" name="Slide Number Placeholder 3">
            <a:extLst>
              <a:ext uri="{FF2B5EF4-FFF2-40B4-BE49-F238E27FC236}">
                <a16:creationId xmlns:a16="http://schemas.microsoft.com/office/drawing/2014/main" id="{8A3774DD-5996-FCBF-E752-1F96CB411B87}"/>
              </a:ext>
            </a:extLst>
          </p:cNvPr>
          <p:cNvSpPr>
            <a:spLocks noGrp="1"/>
          </p:cNvSpPr>
          <p:nvPr>
            <p:ph type="sldNum" sz="quarter" idx="12"/>
          </p:nvPr>
        </p:nvSpPr>
        <p:spPr/>
        <p:txBody>
          <a:bodyPr/>
          <a:lstStyle/>
          <a:p>
            <a:fld id="{5C644756-65BC-431D-B46B-646001C398B9}" type="slidenum">
              <a:rPr lang="en-US" smtClean="0"/>
              <a:t>40</a:t>
            </a:fld>
            <a:endParaRPr lang="en-US"/>
          </a:p>
        </p:txBody>
      </p:sp>
      <p:sp>
        <p:nvSpPr>
          <p:cNvPr id="5" name="Rectangle 4">
            <a:extLst>
              <a:ext uri="{FF2B5EF4-FFF2-40B4-BE49-F238E27FC236}">
                <a16:creationId xmlns:a16="http://schemas.microsoft.com/office/drawing/2014/main" id="{02903C8B-58CF-2716-3AE1-14467936962F}"/>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33200CD-BD7A-4AE1-C429-FC461307E140}"/>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logo with a hand and a heart&#10;&#10;Description automatically generated">
            <a:extLst>
              <a:ext uri="{FF2B5EF4-FFF2-40B4-BE49-F238E27FC236}">
                <a16:creationId xmlns:a16="http://schemas.microsoft.com/office/drawing/2014/main" id="{10537EA2-0B3A-ECE8-F8B8-3E36C8B01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pic>
        <p:nvPicPr>
          <p:cNvPr id="12" name="Graphic 11" descr="Checkbox Checked with solid fill">
            <a:extLst>
              <a:ext uri="{FF2B5EF4-FFF2-40B4-BE49-F238E27FC236}">
                <a16:creationId xmlns:a16="http://schemas.microsoft.com/office/drawing/2014/main" id="{4BC3064E-19E7-54C0-2869-ED13C4D3FE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4733" y="1690688"/>
            <a:ext cx="1075997" cy="1075997"/>
          </a:xfrm>
          <a:prstGeom prst="rect">
            <a:avLst/>
          </a:prstGeom>
        </p:spPr>
      </p:pic>
      <p:pic>
        <p:nvPicPr>
          <p:cNvPr id="7" name="Graphic 6" descr="Checkbox Checked with solid fill">
            <a:extLst>
              <a:ext uri="{FF2B5EF4-FFF2-40B4-BE49-F238E27FC236}">
                <a16:creationId xmlns:a16="http://schemas.microsoft.com/office/drawing/2014/main" id="{B5219F8F-A752-2B86-3D32-BE93AD8F54D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4733" y="3355564"/>
            <a:ext cx="1075997" cy="1075997"/>
          </a:xfrm>
          <a:prstGeom prst="rect">
            <a:avLst/>
          </a:prstGeom>
        </p:spPr>
      </p:pic>
    </p:spTree>
    <p:extLst>
      <p:ext uri="{BB962C8B-B14F-4D97-AF65-F5344CB8AC3E}">
        <p14:creationId xmlns:p14="http://schemas.microsoft.com/office/powerpoint/2010/main" val="115070317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ogo with a hand and a heart&#10;&#10;Description automatically generated">
            <a:extLst>
              <a:ext uri="{FF2B5EF4-FFF2-40B4-BE49-F238E27FC236}">
                <a16:creationId xmlns:a16="http://schemas.microsoft.com/office/drawing/2014/main" id="{D289971B-BA9F-4EA1-8AC9-BF07C486EE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sp>
        <p:nvSpPr>
          <p:cNvPr id="8" name="Rectangle 7">
            <a:extLst>
              <a:ext uri="{FF2B5EF4-FFF2-40B4-BE49-F238E27FC236}">
                <a16:creationId xmlns:a16="http://schemas.microsoft.com/office/drawing/2014/main" id="{A8E6A1D1-FF7A-A451-A5BA-5D58ECD8F003}"/>
              </a:ext>
            </a:extLst>
          </p:cNvPr>
          <p:cNvSpPr/>
          <p:nvPr/>
        </p:nvSpPr>
        <p:spPr>
          <a:xfrm>
            <a:off x="1" y="6233927"/>
            <a:ext cx="12192000"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256BC285-91DE-DBFC-7F4F-1EB3FE7E33A4}"/>
              </a:ext>
            </a:extLst>
          </p:cNvPr>
          <p:cNvSpPr>
            <a:spLocks noGrp="1"/>
          </p:cNvSpPr>
          <p:nvPr>
            <p:ph type="sldNum" sz="quarter" idx="12"/>
          </p:nvPr>
        </p:nvSpPr>
        <p:spPr/>
        <p:txBody>
          <a:bodyPr/>
          <a:lstStyle/>
          <a:p>
            <a:fld id="{5C644756-65BC-431D-B46B-646001C398B9}" type="slidenum">
              <a:rPr lang="en-US" smtClean="0"/>
              <a:t>41</a:t>
            </a:fld>
            <a:endParaRPr lang="en-US"/>
          </a:p>
        </p:txBody>
      </p:sp>
      <p:sp>
        <p:nvSpPr>
          <p:cNvPr id="3" name="Rectangle 2">
            <a:extLst>
              <a:ext uri="{FF2B5EF4-FFF2-40B4-BE49-F238E27FC236}">
                <a16:creationId xmlns:a16="http://schemas.microsoft.com/office/drawing/2014/main" id="{8F59DDF2-FC84-D8DE-C48D-7A887CCCE948}"/>
              </a:ext>
            </a:extLst>
          </p:cNvPr>
          <p:cNvSpPr/>
          <p:nvPr/>
        </p:nvSpPr>
        <p:spPr>
          <a:xfrm>
            <a:off x="0" y="6026731"/>
            <a:ext cx="12192000" cy="146304"/>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3D0C5570-E885-3E27-6D24-DCCD1EB99A9C}"/>
              </a:ext>
            </a:extLst>
          </p:cNvPr>
          <p:cNvSpPr>
            <a:spLocks noGrp="1"/>
          </p:cNvSpPr>
          <p:nvPr>
            <p:ph type="title"/>
          </p:nvPr>
        </p:nvSpPr>
        <p:spPr/>
        <p:txBody>
          <a:bodyPr/>
          <a:lstStyle/>
          <a:p>
            <a:r>
              <a:rPr lang="en-US" b="1" dirty="0"/>
              <a:t>Contact Information</a:t>
            </a:r>
          </a:p>
        </p:txBody>
      </p:sp>
      <p:sp>
        <p:nvSpPr>
          <p:cNvPr id="9" name="Title 1">
            <a:extLst>
              <a:ext uri="{FF2B5EF4-FFF2-40B4-BE49-F238E27FC236}">
                <a16:creationId xmlns:a16="http://schemas.microsoft.com/office/drawing/2014/main" id="{10339632-DA41-4087-724D-5F1FC6234E75}"/>
              </a:ext>
            </a:extLst>
          </p:cNvPr>
          <p:cNvSpPr txBox="1">
            <a:spLocks/>
          </p:cNvSpPr>
          <p:nvPr/>
        </p:nvSpPr>
        <p:spPr>
          <a:xfrm>
            <a:off x="1067645" y="1374105"/>
            <a:ext cx="5851967" cy="1325563"/>
          </a:xfrm>
          <a:prstGeom prst="rect">
            <a:avLst/>
          </a:prstGeom>
        </p:spPr>
        <p:txBody>
          <a:bodyPr vert="horz" lIns="91440" tIns="45720" rIns="91440" bIns="45720" rtlCol="0" anchor="ctr">
            <a:noAutofit/>
          </a:bodyPr>
          <a:lstStyle>
            <a:defPPr>
              <a:defRPr lang="en-US"/>
            </a:defPPr>
            <a:lvl1pPr marL="0" algn="l" defTabSz="914400" rtl="0" eaLnBrk="1" latinLnBrk="0" hangingPunct="1">
              <a:lnSpc>
                <a:spcPct val="90000"/>
              </a:lnSpc>
              <a:spcBef>
                <a:spcPct val="0"/>
              </a:spcBef>
              <a:buNone/>
              <a:defRPr sz="4400" kern="1200">
                <a:solidFill>
                  <a:schemeClr val="tx1"/>
                </a:solidFill>
                <a:latin typeface="Josefin Sans" pitchFamily="2" charset="0"/>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800" b="1" dirty="0">
                <a:solidFill>
                  <a:schemeClr val="accent6"/>
                </a:solidFill>
                <a:cs typeface="Arial" panose="020B0604020202020204" pitchFamily="34" charset="0"/>
              </a:rPr>
              <a:t>Jackie Ledezma</a:t>
            </a:r>
          </a:p>
          <a:p>
            <a:pPr>
              <a:lnSpc>
                <a:spcPct val="150000"/>
              </a:lnSpc>
            </a:pPr>
            <a:r>
              <a:rPr lang="en-US" sz="1800" dirty="0">
                <a:solidFill>
                  <a:schemeClr val="accent6"/>
                </a:solidFill>
                <a:cs typeface="Arial" panose="020B0604020202020204" pitchFamily="34" charset="0"/>
              </a:rPr>
              <a:t>NC Program Coordinator RD</a:t>
            </a:r>
          </a:p>
        </p:txBody>
      </p:sp>
      <p:sp>
        <p:nvSpPr>
          <p:cNvPr id="10" name="Title 1">
            <a:extLst>
              <a:ext uri="{FF2B5EF4-FFF2-40B4-BE49-F238E27FC236}">
                <a16:creationId xmlns:a16="http://schemas.microsoft.com/office/drawing/2014/main" id="{A10859B6-0D9A-D1F9-A1F3-7C4649862EBF}"/>
              </a:ext>
            </a:extLst>
          </p:cNvPr>
          <p:cNvSpPr txBox="1">
            <a:spLocks/>
          </p:cNvSpPr>
          <p:nvPr/>
        </p:nvSpPr>
        <p:spPr>
          <a:xfrm>
            <a:off x="5272388" y="1791922"/>
            <a:ext cx="5851967" cy="1325563"/>
          </a:xfrm>
          <a:prstGeom prst="rect">
            <a:avLst/>
          </a:prstGeom>
        </p:spPr>
        <p:txBody>
          <a:bodyPr vert="horz" lIns="91440" tIns="45720" rIns="91440" bIns="45720" rtlCol="0" anchor="ctr">
            <a:noAutofit/>
          </a:bodyPr>
          <a:lstStyle>
            <a:defPPr>
              <a:defRPr lang="en-US"/>
            </a:defPPr>
            <a:lvl1pPr marL="0" algn="l" defTabSz="914400" rtl="0" eaLnBrk="1" latinLnBrk="0" hangingPunct="1">
              <a:lnSpc>
                <a:spcPct val="90000"/>
              </a:lnSpc>
              <a:spcBef>
                <a:spcPct val="0"/>
              </a:spcBef>
              <a:buNone/>
              <a:defRPr sz="4400" kern="1200">
                <a:solidFill>
                  <a:schemeClr val="tx1"/>
                </a:solidFill>
                <a:latin typeface="Josefin Sans" pitchFamily="2" charset="0"/>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en-US" sz="1800" b="1" dirty="0">
                <a:solidFill>
                  <a:schemeClr val="accent6"/>
                </a:solidFill>
                <a:cs typeface="Arial" panose="020B0604020202020204" pitchFamily="34" charset="0"/>
              </a:rPr>
              <a:t>Melanie Aparicio</a:t>
            </a:r>
          </a:p>
          <a:p>
            <a:pPr algn="r">
              <a:lnSpc>
                <a:spcPct val="150000"/>
              </a:lnSpc>
            </a:pPr>
            <a:r>
              <a:rPr lang="en-US" sz="1800" dirty="0">
                <a:solidFill>
                  <a:schemeClr val="accent6"/>
                </a:solidFill>
                <a:cs typeface="Arial" panose="020B0604020202020204" pitchFamily="34" charset="0"/>
              </a:rPr>
              <a:t>SC Program Coordinator RD </a:t>
            </a:r>
          </a:p>
          <a:p>
            <a:pPr algn="r">
              <a:lnSpc>
                <a:spcPct val="150000"/>
              </a:lnSpc>
            </a:pPr>
            <a:r>
              <a:rPr lang="en-US" sz="1800" dirty="0">
                <a:solidFill>
                  <a:schemeClr val="accent6"/>
                </a:solidFill>
                <a:cs typeface="Arial" panose="020B0604020202020204" pitchFamily="34" charset="0"/>
                <a:hlinkClick r:id="rId4">
                  <a:extLst>
                    <a:ext uri="{A12FA001-AC4F-418D-AE19-62706E023703}">
                      <ahyp:hlinkClr xmlns:ahyp="http://schemas.microsoft.com/office/drawing/2018/hyperlinkcolor" val="tx"/>
                    </a:ext>
                  </a:extLst>
                </a:hlinkClick>
              </a:rPr>
              <a:t>partners@feedoc.org</a:t>
            </a:r>
            <a:r>
              <a:rPr lang="en-US" sz="1800" dirty="0">
                <a:solidFill>
                  <a:schemeClr val="accent6"/>
                </a:solidFill>
                <a:cs typeface="Arial" panose="020B0604020202020204" pitchFamily="34" charset="0"/>
              </a:rPr>
              <a:t> </a:t>
            </a:r>
          </a:p>
          <a:p>
            <a:pPr algn="r">
              <a:lnSpc>
                <a:spcPct val="150000"/>
              </a:lnSpc>
            </a:pPr>
            <a:r>
              <a:rPr lang="en-US" sz="1800" dirty="0">
                <a:solidFill>
                  <a:schemeClr val="accent6"/>
                </a:solidFill>
                <a:cs typeface="Arial" panose="020B0604020202020204" pitchFamily="34" charset="0"/>
              </a:rPr>
              <a:t>O: 949.208.3196</a:t>
            </a:r>
          </a:p>
        </p:txBody>
      </p:sp>
      <p:sp>
        <p:nvSpPr>
          <p:cNvPr id="12" name="Title 1">
            <a:extLst>
              <a:ext uri="{FF2B5EF4-FFF2-40B4-BE49-F238E27FC236}">
                <a16:creationId xmlns:a16="http://schemas.microsoft.com/office/drawing/2014/main" id="{5113F8A7-9C80-FB61-4D7C-AE0852F37ED6}"/>
              </a:ext>
            </a:extLst>
          </p:cNvPr>
          <p:cNvSpPr txBox="1">
            <a:spLocks/>
          </p:cNvSpPr>
          <p:nvPr/>
        </p:nvSpPr>
        <p:spPr>
          <a:xfrm>
            <a:off x="1067645" y="3933926"/>
            <a:ext cx="5048826" cy="1325563"/>
          </a:xfrm>
          <a:prstGeom prst="rect">
            <a:avLst/>
          </a:prstGeom>
        </p:spPr>
        <p:txBody>
          <a:bodyPr vert="horz" lIns="91440" tIns="45720" rIns="91440" bIns="45720" rtlCol="0" anchor="ctr">
            <a:noAutofit/>
          </a:bodyPr>
          <a:lstStyle>
            <a:defPPr>
              <a:defRPr lang="en-US"/>
            </a:defPPr>
            <a:lvl1pPr marL="0" algn="l" defTabSz="914400" rtl="0" eaLnBrk="1" latinLnBrk="0" hangingPunct="1">
              <a:lnSpc>
                <a:spcPct val="90000"/>
              </a:lnSpc>
              <a:spcBef>
                <a:spcPct val="0"/>
              </a:spcBef>
              <a:buNone/>
              <a:defRPr sz="4400" kern="1200">
                <a:solidFill>
                  <a:schemeClr val="tx1"/>
                </a:solidFill>
                <a:latin typeface="Josefin Sans" pitchFamily="2" charset="0"/>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70000"/>
              </a:lnSpc>
            </a:pPr>
            <a:endParaRPr lang="en-US" sz="1800" dirty="0">
              <a:solidFill>
                <a:schemeClr val="accent6"/>
              </a:solidFill>
              <a:cs typeface="Arial" panose="020B0604020202020204" pitchFamily="34" charset="0"/>
            </a:endParaRPr>
          </a:p>
        </p:txBody>
      </p:sp>
      <p:pic>
        <p:nvPicPr>
          <p:cNvPr id="22" name="Graphic 15" descr="Envelope outline">
            <a:extLst>
              <a:ext uri="{FF2B5EF4-FFF2-40B4-BE49-F238E27FC236}">
                <a16:creationId xmlns:a16="http://schemas.microsoft.com/office/drawing/2014/main" id="{E1678027-5C86-6850-D474-096C68E3679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7645" y="2550987"/>
            <a:ext cx="358254" cy="358254"/>
          </a:xfrm>
          <a:prstGeom prst="rect">
            <a:avLst/>
          </a:prstGeom>
        </p:spPr>
      </p:pic>
      <p:pic>
        <p:nvPicPr>
          <p:cNvPr id="23" name="Graphic 16" descr="Receiver outline">
            <a:extLst>
              <a:ext uri="{FF2B5EF4-FFF2-40B4-BE49-F238E27FC236}">
                <a16:creationId xmlns:a16="http://schemas.microsoft.com/office/drawing/2014/main" id="{B85810FB-14B7-6678-F521-CC5B4DA271D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20687" y="2991817"/>
            <a:ext cx="305212" cy="305212"/>
          </a:xfrm>
          <a:prstGeom prst="rect">
            <a:avLst/>
          </a:prstGeom>
        </p:spPr>
      </p:pic>
      <p:pic>
        <p:nvPicPr>
          <p:cNvPr id="24" name="Graphic 18" descr="Receiver outline">
            <a:extLst>
              <a:ext uri="{FF2B5EF4-FFF2-40B4-BE49-F238E27FC236}">
                <a16:creationId xmlns:a16="http://schemas.microsoft.com/office/drawing/2014/main" id="{501006C7-A53F-FE69-A606-6FBCCAC775C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045834" y="2964879"/>
            <a:ext cx="305212" cy="305212"/>
          </a:xfrm>
          <a:prstGeom prst="rect">
            <a:avLst/>
          </a:prstGeom>
        </p:spPr>
      </p:pic>
      <p:pic>
        <p:nvPicPr>
          <p:cNvPr id="25" name="Graphic 19" descr="Envelope outline">
            <a:extLst>
              <a:ext uri="{FF2B5EF4-FFF2-40B4-BE49-F238E27FC236}">
                <a16:creationId xmlns:a16="http://schemas.microsoft.com/office/drawing/2014/main" id="{3F1EE6AA-D3BF-4D3F-C958-0AACD1E50D4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52440" y="2550987"/>
            <a:ext cx="358254" cy="358254"/>
          </a:xfrm>
          <a:prstGeom prst="rect">
            <a:avLst/>
          </a:prstGeom>
        </p:spPr>
      </p:pic>
      <p:sp>
        <p:nvSpPr>
          <p:cNvPr id="26" name="TextBox 1">
            <a:extLst>
              <a:ext uri="{FF2B5EF4-FFF2-40B4-BE49-F238E27FC236}">
                <a16:creationId xmlns:a16="http://schemas.microsoft.com/office/drawing/2014/main" id="{9895917D-6ADF-0625-F856-75CE7DA13915}"/>
              </a:ext>
            </a:extLst>
          </p:cNvPr>
          <p:cNvSpPr txBox="1"/>
          <p:nvPr/>
        </p:nvSpPr>
        <p:spPr>
          <a:xfrm>
            <a:off x="1532771" y="2426278"/>
            <a:ext cx="3613532"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dirty="0">
                <a:solidFill>
                  <a:schemeClr val="accent6"/>
                </a:solidFill>
                <a:latin typeface="Josefin Sans" pitchFamily="2" charset="0"/>
                <a:cs typeface="Arial" panose="020B0604020202020204" pitchFamily="34" charset="0"/>
                <a:hlinkClick r:id="rId4">
                  <a:extLst>
                    <a:ext uri="{A12FA001-AC4F-418D-AE19-62706E023703}">
                      <ahyp:hlinkClr xmlns:ahyp="http://schemas.microsoft.com/office/drawing/2018/hyperlinkcolor" val="tx"/>
                    </a:ext>
                  </a:extLst>
                </a:hlinkClick>
              </a:rPr>
              <a:t>partners@feedoc.org</a:t>
            </a:r>
            <a:endParaRPr lang="en-US" dirty="0">
              <a:solidFill>
                <a:schemeClr val="accent6"/>
              </a:solidFill>
              <a:latin typeface="Josefin Sans" pitchFamily="2" charset="0"/>
              <a:cs typeface="Arial" panose="020B0604020202020204" pitchFamily="34" charset="0"/>
            </a:endParaRPr>
          </a:p>
          <a:p>
            <a:pPr>
              <a:lnSpc>
                <a:spcPct val="150000"/>
              </a:lnSpc>
            </a:pPr>
            <a:r>
              <a:rPr lang="en-US" dirty="0">
                <a:solidFill>
                  <a:schemeClr val="accent6"/>
                </a:solidFill>
                <a:latin typeface="Josefin Sans" pitchFamily="2" charset="0"/>
                <a:cs typeface="Arial" panose="020B0604020202020204" pitchFamily="34" charset="0"/>
              </a:rPr>
              <a:t>O: 949.208.3134</a:t>
            </a:r>
          </a:p>
          <a:p>
            <a:endParaRPr lang="en-US" dirty="0"/>
          </a:p>
        </p:txBody>
      </p:sp>
      <p:sp>
        <p:nvSpPr>
          <p:cNvPr id="27" name="Title 1">
            <a:extLst>
              <a:ext uri="{FF2B5EF4-FFF2-40B4-BE49-F238E27FC236}">
                <a16:creationId xmlns:a16="http://schemas.microsoft.com/office/drawing/2014/main" id="{ACAFCD65-CF72-DECD-18F3-4E8E71AE3172}"/>
              </a:ext>
            </a:extLst>
          </p:cNvPr>
          <p:cNvSpPr txBox="1">
            <a:spLocks/>
          </p:cNvSpPr>
          <p:nvPr/>
        </p:nvSpPr>
        <p:spPr>
          <a:xfrm>
            <a:off x="3571587" y="3754382"/>
            <a:ext cx="5048826" cy="1325563"/>
          </a:xfrm>
          <a:prstGeom prst="rect">
            <a:avLst/>
          </a:prstGeom>
        </p:spPr>
        <p:txBody>
          <a:bodyPr vert="horz" lIns="91440" tIns="45720" rIns="91440" bIns="45720" rtlCol="0" anchor="ctr">
            <a:noAutofit/>
          </a:bodyPr>
          <a:lstStyle>
            <a:defPPr>
              <a:defRPr lang="en-US"/>
            </a:defPPr>
            <a:lvl1pPr marL="0" algn="l" defTabSz="914400" rtl="0" eaLnBrk="1" latinLnBrk="0" hangingPunct="1">
              <a:lnSpc>
                <a:spcPct val="90000"/>
              </a:lnSpc>
              <a:spcBef>
                <a:spcPct val="0"/>
              </a:spcBef>
              <a:buNone/>
              <a:defRPr sz="4400" kern="1200">
                <a:solidFill>
                  <a:schemeClr val="tx1"/>
                </a:solidFill>
                <a:latin typeface="Josefin Sans" pitchFamily="2" charset="0"/>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70000"/>
              </a:lnSpc>
            </a:pPr>
            <a:r>
              <a:rPr lang="en-US" sz="1800" b="1" dirty="0">
                <a:solidFill>
                  <a:schemeClr val="accent6"/>
                </a:solidFill>
                <a:cs typeface="Arial" panose="020B0604020202020204" pitchFamily="34" charset="0"/>
              </a:rPr>
              <a:t>Carolina Cruz</a:t>
            </a:r>
          </a:p>
          <a:p>
            <a:pPr algn="ctr">
              <a:lnSpc>
                <a:spcPct val="170000"/>
              </a:lnSpc>
            </a:pPr>
            <a:r>
              <a:rPr lang="en-US" sz="1800" dirty="0">
                <a:solidFill>
                  <a:schemeClr val="accent6"/>
                </a:solidFill>
              </a:rPr>
              <a:t>Programs &amp; Services Manager</a:t>
            </a:r>
          </a:p>
          <a:p>
            <a:pPr algn="ctr">
              <a:lnSpc>
                <a:spcPct val="170000"/>
              </a:lnSpc>
            </a:pPr>
            <a:r>
              <a:rPr lang="en-US" sz="1800" u="sng" dirty="0">
                <a:solidFill>
                  <a:schemeClr val="accent6"/>
                </a:solidFill>
                <a:cs typeface="Arial" panose="020B0604020202020204" pitchFamily="34" charset="0"/>
              </a:rPr>
              <a:t>carolina@feedoc.org</a:t>
            </a:r>
          </a:p>
          <a:p>
            <a:pPr algn="ctr">
              <a:lnSpc>
                <a:spcPct val="170000"/>
              </a:lnSpc>
            </a:pPr>
            <a:r>
              <a:rPr lang="en-US" sz="1800" dirty="0">
                <a:solidFill>
                  <a:schemeClr val="accent6"/>
                </a:solidFill>
                <a:cs typeface="Arial" panose="020B0604020202020204" pitchFamily="34" charset="0"/>
              </a:rPr>
              <a:t>      O: 949.208.3192</a:t>
            </a:r>
          </a:p>
        </p:txBody>
      </p:sp>
      <p:pic>
        <p:nvPicPr>
          <p:cNvPr id="28" name="Graphic 9" descr="Envelope outline">
            <a:extLst>
              <a:ext uri="{FF2B5EF4-FFF2-40B4-BE49-F238E27FC236}">
                <a16:creationId xmlns:a16="http://schemas.microsoft.com/office/drawing/2014/main" id="{188C0EAF-9321-50E8-F7FE-68302A6CAD7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03158" y="4523709"/>
            <a:ext cx="358254" cy="358254"/>
          </a:xfrm>
          <a:prstGeom prst="rect">
            <a:avLst/>
          </a:prstGeom>
        </p:spPr>
      </p:pic>
      <p:pic>
        <p:nvPicPr>
          <p:cNvPr id="29" name="Graphic 11" descr="Receiver outline">
            <a:extLst>
              <a:ext uri="{FF2B5EF4-FFF2-40B4-BE49-F238E27FC236}">
                <a16:creationId xmlns:a16="http://schemas.microsoft.com/office/drawing/2014/main" id="{648F89ED-CC56-6896-9206-01C1DB43041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119782" y="4984723"/>
            <a:ext cx="305212" cy="305212"/>
          </a:xfrm>
          <a:prstGeom prst="rect">
            <a:avLst/>
          </a:prstGeom>
        </p:spPr>
      </p:pic>
    </p:spTree>
    <p:extLst>
      <p:ext uri="{BB962C8B-B14F-4D97-AF65-F5344CB8AC3E}">
        <p14:creationId xmlns:p14="http://schemas.microsoft.com/office/powerpoint/2010/main" val="100909494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1A384-D5E7-547D-3937-F8DE8733591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1634AC-D7BE-DE3A-55CF-D182B70BDF82}"/>
              </a:ext>
            </a:extLst>
          </p:cNvPr>
          <p:cNvSpPr>
            <a:spLocks noGrp="1"/>
          </p:cNvSpPr>
          <p:nvPr>
            <p:ph idx="1"/>
          </p:nvPr>
        </p:nvSpPr>
        <p:spPr>
          <a:xfrm>
            <a:off x="838200" y="2703514"/>
            <a:ext cx="10515600" cy="1450972"/>
          </a:xfrm>
        </p:spPr>
        <p:txBody>
          <a:bodyPr>
            <a:noAutofit/>
          </a:bodyPr>
          <a:lstStyle/>
          <a:p>
            <a:pPr marL="457200" lvl="1" indent="0" algn="ctr">
              <a:lnSpc>
                <a:spcPct val="90000"/>
              </a:lnSpc>
              <a:buNone/>
            </a:pPr>
            <a:r>
              <a:rPr lang="en-US" sz="9600" dirty="0">
                <a:cs typeface="Arial" panose="020B0604020202020204" pitchFamily="34" charset="0"/>
              </a:rPr>
              <a:t>Questions?</a:t>
            </a:r>
          </a:p>
          <a:p>
            <a:pPr lvl="1">
              <a:lnSpc>
                <a:spcPct val="150000"/>
              </a:lnSpc>
            </a:pPr>
            <a:endParaRPr lang="en-US" sz="2000" dirty="0">
              <a:cs typeface="Arial" panose="020B0604020202020204" pitchFamily="34" charset="0"/>
            </a:endParaRPr>
          </a:p>
          <a:p>
            <a:pPr lvl="1">
              <a:lnSpc>
                <a:spcPct val="150000"/>
              </a:lnSpc>
            </a:pPr>
            <a:endParaRPr lang="en-US" sz="2000" dirty="0">
              <a:cs typeface="Arial" panose="020B0604020202020204" pitchFamily="34" charset="0"/>
            </a:endParaRPr>
          </a:p>
          <a:p>
            <a:pPr>
              <a:lnSpc>
                <a:spcPct val="150000"/>
              </a:lnSpc>
            </a:pPr>
            <a:endParaRPr lang="en-US" sz="2400" dirty="0"/>
          </a:p>
        </p:txBody>
      </p:sp>
      <p:sp>
        <p:nvSpPr>
          <p:cNvPr id="4" name="Slide Number Placeholder 3">
            <a:extLst>
              <a:ext uri="{FF2B5EF4-FFF2-40B4-BE49-F238E27FC236}">
                <a16:creationId xmlns:a16="http://schemas.microsoft.com/office/drawing/2014/main" id="{72B778E3-CD00-4FB3-F4AF-C02C6A9E3989}"/>
              </a:ext>
            </a:extLst>
          </p:cNvPr>
          <p:cNvSpPr>
            <a:spLocks noGrp="1"/>
          </p:cNvSpPr>
          <p:nvPr>
            <p:ph type="sldNum" sz="quarter" idx="12"/>
          </p:nvPr>
        </p:nvSpPr>
        <p:spPr/>
        <p:txBody>
          <a:bodyPr/>
          <a:lstStyle/>
          <a:p>
            <a:fld id="{5C644756-65BC-431D-B46B-646001C398B9}" type="slidenum">
              <a:rPr lang="en-US" smtClean="0"/>
              <a:t>42</a:t>
            </a:fld>
            <a:endParaRPr lang="en-US"/>
          </a:p>
        </p:txBody>
      </p:sp>
      <p:sp>
        <p:nvSpPr>
          <p:cNvPr id="5" name="Rectangle 4">
            <a:extLst>
              <a:ext uri="{FF2B5EF4-FFF2-40B4-BE49-F238E27FC236}">
                <a16:creationId xmlns:a16="http://schemas.microsoft.com/office/drawing/2014/main" id="{0B2E5252-8724-49F4-697D-09C99FE50B61}"/>
              </a:ext>
            </a:extLst>
          </p:cNvPr>
          <p:cNvSpPr/>
          <p:nvPr/>
        </p:nvSpPr>
        <p:spPr>
          <a:xfrm>
            <a:off x="1" y="6251323"/>
            <a:ext cx="8983140" cy="6126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CC0D6DC3-C10E-10EB-379D-020C5D8C7315}"/>
              </a:ext>
            </a:extLst>
          </p:cNvPr>
          <p:cNvSpPr/>
          <p:nvPr/>
        </p:nvSpPr>
        <p:spPr>
          <a:xfrm>
            <a:off x="9041469" y="6251323"/>
            <a:ext cx="150393" cy="6126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logo with a hand and a heart&#10;&#10;Description automatically generated">
            <a:extLst>
              <a:ext uri="{FF2B5EF4-FFF2-40B4-BE49-F238E27FC236}">
                <a16:creationId xmlns:a16="http://schemas.microsoft.com/office/drawing/2014/main" id="{44BFC6CA-BD2C-53A4-2C87-36690F1AA5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8055" y="313662"/>
            <a:ext cx="1875509" cy="903435"/>
          </a:xfrm>
          <a:prstGeom prst="rect">
            <a:avLst/>
          </a:prstGeom>
        </p:spPr>
      </p:pic>
    </p:spTree>
    <p:extLst>
      <p:ext uri="{BB962C8B-B14F-4D97-AF65-F5344CB8AC3E}">
        <p14:creationId xmlns:p14="http://schemas.microsoft.com/office/powerpoint/2010/main" val="38230561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SAA Theme 1">
  <a:themeElements>
    <a:clrScheme name="Feeding America">
      <a:dk1>
        <a:srgbClr val="000000"/>
      </a:dk1>
      <a:lt1>
        <a:sysClr val="window" lastClr="FFFFFF"/>
      </a:lt1>
      <a:dk2>
        <a:srgbClr val="363C3A"/>
      </a:dk2>
      <a:lt2>
        <a:srgbClr val="E8E8E8"/>
      </a:lt2>
      <a:accent1>
        <a:srgbClr val="F6891F"/>
      </a:accent1>
      <a:accent2>
        <a:srgbClr val="82C341"/>
      </a:accent2>
      <a:accent3>
        <a:srgbClr val="25531C"/>
      </a:accent3>
      <a:accent4>
        <a:srgbClr val="FFD600"/>
      </a:accent4>
      <a:accent5>
        <a:srgbClr val="4884C4"/>
      </a:accent5>
      <a:accent6>
        <a:srgbClr val="0F3D60"/>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AA Theme 1" id="{20FA55B6-4B14-4CC5-B407-49235699B1A1}" vid="{6EAAE602-962C-4D6C-A95D-3B2BBF358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cf26b884-c822-41cf-8793-743d6cc61f0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92CB2FCEB8ED74EBCC58F21D57BB802" ma:contentTypeVersion="10" ma:contentTypeDescription="Create a new document." ma:contentTypeScope="" ma:versionID="85ed3efedaeac47c7733dcfbcc0dff32">
  <xsd:schema xmlns:xsd="http://www.w3.org/2001/XMLSchema" xmlns:xs="http://www.w3.org/2001/XMLSchema" xmlns:p="http://schemas.microsoft.com/office/2006/metadata/properties" xmlns:ns3="cf26b884-c822-41cf-8793-743d6cc61f0d" targetNamespace="http://schemas.microsoft.com/office/2006/metadata/properties" ma:root="true" ma:fieldsID="de8a5f6249c05895b7659e93588e9086" ns3:_="">
    <xsd:import namespace="cf26b884-c822-41cf-8793-743d6cc61f0d"/>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System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26b884-c822-41cf-8793-743d6cc61f0d"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E543B6-CD9D-4561-B3F6-718F286C51DD}">
  <ds:schemaRefs>
    <ds:schemaRef ds:uri="http://www.w3.org/XML/1998/namespace"/>
    <ds:schemaRef ds:uri="http://purl.org/dc/elements/1.1/"/>
    <ds:schemaRef ds:uri="http://schemas.microsoft.com/office/2006/documentManagement/types"/>
    <ds:schemaRef ds:uri="http://purl.org/dc/terms/"/>
    <ds:schemaRef ds:uri="http://schemas.openxmlformats.org/package/2006/metadata/core-properties"/>
    <ds:schemaRef ds:uri="http://purl.org/dc/dcmitype/"/>
    <ds:schemaRef ds:uri="cf26b884-c822-41cf-8793-743d6cc61f0d"/>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29FD2B42-CAF0-4E5F-8BCF-8EC9018BA2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26b884-c822-41cf-8793-743d6cc61f0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B2DB9B4-4005-4A67-9986-D8D7286F5C4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SAA Theme 1</Template>
  <TotalTime>9861</TotalTime>
  <Words>1971</Words>
  <Application>Microsoft Office PowerPoint</Application>
  <PresentationFormat>Widescreen</PresentationFormat>
  <Paragraphs>366</Paragraphs>
  <Slides>42</Slides>
  <Notes>42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Aptos</vt:lpstr>
      <vt:lpstr>Arial</vt:lpstr>
      <vt:lpstr>Josefin Sans</vt:lpstr>
      <vt:lpstr>SAA Theme 1</vt:lpstr>
      <vt:lpstr>Recurring Delivery Program Training FY27</vt:lpstr>
      <vt:lpstr>OVERVIEW</vt:lpstr>
      <vt:lpstr>The purpose of Recurring Delivery is to provide consistent access to nutritious food to children, adults, and seniors in need across Orange County. It supports just-in-time distributions, meal providers, or pantry restocks.</vt:lpstr>
      <vt:lpstr>PowerPoint Presentation</vt:lpstr>
      <vt:lpstr>Compliance Visits</vt:lpstr>
      <vt:lpstr>Outreach</vt:lpstr>
      <vt:lpstr>Volunteers: Topics to Discuss</vt:lpstr>
      <vt:lpstr>Volunteers Receiving Food</vt:lpstr>
      <vt:lpstr>PowerPoint Presentation</vt:lpstr>
      <vt:lpstr>Just-in-time Delivery</vt:lpstr>
      <vt:lpstr>Permanent Pantry</vt:lpstr>
      <vt:lpstr>Delivery</vt:lpstr>
      <vt:lpstr>Meal Providers</vt:lpstr>
      <vt:lpstr>PowerPoint Presentation</vt:lpstr>
      <vt:lpstr>Cold &amp; Frozen Items</vt:lpstr>
      <vt:lpstr>Dry Items</vt:lpstr>
      <vt:lpstr>Produce</vt:lpstr>
      <vt:lpstr>PowerPoint Presentation</vt:lpstr>
      <vt:lpstr>Pre-Delivery</vt:lpstr>
      <vt:lpstr>Understanding your Invoice</vt:lpstr>
      <vt:lpstr>DC Product Overview</vt:lpstr>
      <vt:lpstr>GR Product Overview</vt:lpstr>
      <vt:lpstr>PowerPoint Presentation</vt:lpstr>
      <vt:lpstr>Accepting Deliveries</vt:lpstr>
      <vt:lpstr>Returning Materials</vt:lpstr>
      <vt:lpstr>Material Pick Ups (MPU)</vt:lpstr>
      <vt:lpstr>How to Stage Items:</vt:lpstr>
      <vt:lpstr>Reschedules &amp; Cancellations</vt:lpstr>
      <vt:lpstr>PowerPoint Presentation</vt:lpstr>
      <vt:lpstr>What to Report:</vt:lpstr>
      <vt:lpstr>What is a Household (HH)?</vt:lpstr>
      <vt:lpstr>How to collect information:</vt:lpstr>
      <vt:lpstr>How to Submit Report Online</vt:lpstr>
      <vt:lpstr>How to Submit Report Online Cont.</vt:lpstr>
      <vt:lpstr>How to Submit Report Online</vt:lpstr>
      <vt:lpstr>Reminder</vt:lpstr>
      <vt:lpstr>PowerPoint Presentation</vt:lpstr>
      <vt:lpstr>Temperature Logs</vt:lpstr>
      <vt:lpstr>Partner Feedback Form</vt:lpstr>
      <vt:lpstr>Next Steps</vt:lpstr>
      <vt:lpstr>Contact Information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Reah Chiong</dc:creator>
  <cp:lastModifiedBy>Jackie Ledezma</cp:lastModifiedBy>
  <cp:revision>124</cp:revision>
  <cp:lastPrinted>2026-09-29T15:58:27Z</cp:lastPrinted>
  <dcterms:created xsi:type="dcterms:W3CDTF">2025-03-04T20:21:08Z</dcterms:created>
  <dcterms:modified xsi:type="dcterms:W3CDTF">2026-09-29T17:27:55Z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0x010100B92CB2FCEB8ED74EBCC58F21D57BB802</vt:lpwstr>
  </property>
</Properties>
</file>