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1B_38930691.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158_7F7F3CCB.xml" ContentType="application/vnd.ms-powerpoint.comments+xml"/>
  <Override PartName="/ppt/notesSlides/notesSlide13.xml" ContentType="application/vnd.openxmlformats-officedocument.presentationml.notesSlide+xml"/>
  <Override PartName="/ppt/comments/modernComment_141_CBE4CAE6.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38_368A1747.xml" ContentType="application/vnd.ms-powerpoint.comments+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1"/>
  </p:notesMasterIdLst>
  <p:sldIdLst>
    <p:sldId id="338" r:id="rId5"/>
    <p:sldId id="315" r:id="rId6"/>
    <p:sldId id="316" r:id="rId7"/>
    <p:sldId id="283" r:id="rId8"/>
    <p:sldId id="349" r:id="rId9"/>
    <p:sldId id="348" r:id="rId10"/>
    <p:sldId id="347" r:id="rId11"/>
    <p:sldId id="284" r:id="rId12"/>
    <p:sldId id="319" r:id="rId13"/>
    <p:sldId id="320" r:id="rId14"/>
    <p:sldId id="342" r:id="rId15"/>
    <p:sldId id="344" r:id="rId16"/>
    <p:sldId id="321" r:id="rId17"/>
    <p:sldId id="337" r:id="rId18"/>
    <p:sldId id="312" r:id="rId19"/>
    <p:sldId id="306" r:id="rId20"/>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78E41E-1364-8983-FBA0-8F1292125585}" name="Manuela Kirmse" initials="MK" userId="S::Manuela@feedoc.org::203b7a56-8c32-4ac8-85c0-ec9c5cd1053f" providerId="AD"/>
  <p188:author id="{73B7A47D-0A4A-AD86-892A-A0AB4A4F49A6}" name="Joey Fonseca-Islas" initials="JF" userId="S::Joey@feedoc.org::7623f0e6-e4fe-4eb3-ad35-4a7283dc3eed" providerId="AD"/>
  <p188:author id="{DD3AD7D6-7CB8-B400-BD37-002CAD555A4A}" name="Ellie Dinh" initials="ED" userId="S::ellie@feedoc.org::33fc096e-047c-41e4-8c83-d8b4c75ab3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BF5754-7021-49BC-BCBD-C94230C5DB47}" v="8" dt="2026-08-14T15:49:18.8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520" autoAdjust="0"/>
  </p:normalViewPr>
  <p:slideViewPr>
    <p:cSldViewPr snapToGrid="0" showGuides="1">
      <p:cViewPr varScale="1">
        <p:scale>
          <a:sx n="90" d="100"/>
          <a:sy n="90" d="100"/>
        </p:scale>
        <p:origin x="780" y="84"/>
      </p:cViewPr>
      <p:guideLst>
        <p:guide orient="horz" pos="2184"/>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omments/modernComment_11B_38930691.xml><?xml version="1.0" encoding="utf-8"?>
<p188:cmLst xmlns:a="http://schemas.openxmlformats.org/drawingml/2006/main" xmlns:r="http://schemas.openxmlformats.org/officeDocument/2006/relationships" xmlns:p188="http://schemas.microsoft.com/office/powerpoint/2018/8/main">
  <p188:cm id="{EC5F29B0-3339-4A58-AE13-21F0D9DA81F0}" authorId="{DD3AD7D6-7CB8-B400-BD37-002CAD555A4A}" status="resolved" created="2026-04-15T19:10:19.425" complete="100000">
    <ac:txMkLst xmlns:ac="http://schemas.microsoft.com/office/drawing/2013/main/command">
      <pc:docMk xmlns:pc="http://schemas.microsoft.com/office/powerpoint/2013/main/command"/>
      <pc:sldMk xmlns:pc="http://schemas.microsoft.com/office/powerpoint/2013/main/command" cId="949159569" sldId="283"/>
      <ac:spMk id="7" creationId="{C08164F2-BB3C-1161-6F4F-A76E6C755834}"/>
      <ac:txMk cp="123">
        <ac:context len="276" hash="4278943591"/>
      </ac:txMk>
    </ac:txMkLst>
    <p188:pos x="4773030" y="1795034"/>
    <p188:replyLst>
      <p188:reply id="{25269070-EA49-46F9-9345-5DE8E57578C2}" authorId="{73B7A47D-0A4A-AD86-892A-A0AB4A4F49A6}" created="2026-04-15T21:50:59.502">
        <p188:txBody>
          <a:bodyPr/>
          <a:lstStyle/>
          <a:p>
            <a:r>
              <a:rPr lang="en-US"/>
              <a:t>When utilized</a:t>
            </a:r>
          </a:p>
        </p188:txBody>
      </p188:reply>
      <p188:reply id="{7413255B-D20E-4693-A0AC-557AADF57377}" authorId="{73B7A47D-0A4A-AD86-892A-A0AB4A4F49A6}" created="2026-04-15T21:52:13.766">
        <p188:txBody>
          <a:bodyPr/>
          <a:lstStyle/>
          <a:p>
            <a:r>
              <a:rPr lang="en-US"/>
              <a:t>Part of their routine when loading and unloading food</a:t>
            </a:r>
          </a:p>
        </p188:txBody>
      </p188:reply>
    </p188:replyLst>
    <p188:txBody>
      <a:bodyPr/>
      <a:lstStyle/>
      <a:p>
        <a:r>
          <a:rPr lang="en-US"/>
          <a:t>Is this true? I don’t think Ops recalibrates their thermometers every day</a:t>
        </a:r>
      </a:p>
    </p188:txBody>
  </p188:cm>
  <p188:cm id="{360A8899-3BEE-4185-BCDD-7C0B696C01A4}" authorId="{DD3AD7D6-7CB8-B400-BD37-002CAD555A4A}" status="resolved" created="2026-04-15T19:10:52.240" complete="100000">
    <ac:txMkLst xmlns:ac="http://schemas.microsoft.com/office/drawing/2013/main/command">
      <pc:docMk xmlns:pc="http://schemas.microsoft.com/office/powerpoint/2013/main/command"/>
      <pc:sldMk xmlns:pc="http://schemas.microsoft.com/office/powerpoint/2013/main/command" cId="949159569" sldId="283"/>
      <ac:spMk id="7" creationId="{C08164F2-BB3C-1161-6F4F-A76E6C755834}"/>
      <ac:txMk cp="123" len="1">
        <ac:context len="276" hash="4278943591"/>
      </ac:txMk>
    </ac:txMkLst>
    <p188:pos x="4575067" y="2888543"/>
    <p188:txBody>
      <a:bodyPr/>
      <a:lstStyle/>
      <a:p>
        <a:r>
          <a:rPr lang="en-US"/>
          <a:t>What is considered “frequent”? And after how much use should it be recalibrated?</a:t>
        </a:r>
      </a:p>
    </p188:txBody>
  </p188:cm>
</p188:cmLst>
</file>

<file path=ppt/comments/modernComment_138_368A1747.xml><?xml version="1.0" encoding="utf-8"?>
<p188:cmLst xmlns:a="http://schemas.openxmlformats.org/drawingml/2006/main" xmlns:r="http://schemas.openxmlformats.org/officeDocument/2006/relationships" xmlns:p188="http://schemas.microsoft.com/office/powerpoint/2018/8/main">
  <p188:cm id="{D4AE8BDB-9EDA-4D43-8224-F8998B69F981}" authorId="{DD3AD7D6-7CB8-B400-BD37-002CAD555A4A}" created="2026-04-15T19:19:59.938">
    <ac:txMkLst xmlns:ac="http://schemas.microsoft.com/office/drawing/2013/main/command">
      <pc:docMk xmlns:pc="http://schemas.microsoft.com/office/powerpoint/2013/main/command"/>
      <pc:sldMk xmlns:pc="http://schemas.microsoft.com/office/powerpoint/2013/main/command" cId="915019591" sldId="312"/>
      <ac:spMk id="7" creationId="{E1202AF5-F34C-BD81-8F93-56A9680BF572}"/>
      <ac:txMk cp="75">
        <ac:context len="569" hash="3557534204"/>
      </ac:txMk>
    </ac:txMkLst>
    <p188:pos x="2929641" y="2403267"/>
    <p188:txBody>
      <a:bodyPr/>
      <a:lstStyle/>
      <a:p>
        <a:r>
          <a:rPr lang="en-US"/>
          <a:t>Can you explain this a little more. Maybe like “Implementation: Temp checking now required”</a:t>
        </a:r>
      </a:p>
    </p188:txBody>
  </p188:cm>
</p188:cmLst>
</file>

<file path=ppt/comments/modernComment_141_CBE4CAE6.xml><?xml version="1.0" encoding="utf-8"?>
<p188:cmLst xmlns:a="http://schemas.openxmlformats.org/drawingml/2006/main" xmlns:r="http://schemas.openxmlformats.org/officeDocument/2006/relationships" xmlns:p188="http://schemas.microsoft.com/office/powerpoint/2018/8/main">
  <p188:cm id="{7C011E79-C183-4150-980C-7FC200FAAE7D}" authorId="{0078E41E-1364-8983-FBA0-8F1292125585}" created="2026-04-10T17:46:33.927">
    <pc:sldMkLst xmlns:pc="http://schemas.microsoft.com/office/powerpoint/2013/main/command">
      <pc:docMk/>
      <pc:sldMk cId="3420768998" sldId="321"/>
    </pc:sldMkLst>
    <p188:replyLst>
      <p188:reply id="{008EB419-29CA-4526-87D6-910ED921A4EC}" authorId="{DD3AD7D6-7CB8-B400-BD37-002CAD555A4A}" created="2026-04-15T19:12:53.895">
        <p188:txBody>
          <a:bodyPr/>
          <a:lstStyle/>
          <a:p>
            <a:r>
              <a:rPr lang="en-US"/>
              <a:t>Yes, I think so! This is a little hard to follow</a:t>
            </a:r>
          </a:p>
        </p188:txBody>
      </p188:reply>
      <p188:reply id="{2206C6E1-EA59-4B87-BF63-EC0191DA50EE}" authorId="{73B7A47D-0A4A-AD86-892A-A0AB4A4F49A6}" created="2026-04-15T22:03:53.706">
        <p188:txBody>
          <a:bodyPr/>
          <a:lstStyle/>
          <a:p>
            <a:r>
              <a:rPr lang="en-US"/>
              <a:t>Show Decision Tree to team</a:t>
            </a:r>
          </a:p>
        </p188:txBody>
      </p188:reply>
    </p188:replyLst>
    <p188:txBody>
      <a:bodyPr/>
      <a:lstStyle/>
      <a:p>
        <a:r>
          <a:rPr lang="en-US"/>
          <a:t>Show decision tree instead?</a:t>
        </a:r>
      </a:p>
    </p188:txBody>
  </p188:cm>
</p188:cmLst>
</file>

<file path=ppt/comments/modernComment_158_7F7F3CCB.xml><?xml version="1.0" encoding="utf-8"?>
<p188:cmLst xmlns:a="http://schemas.openxmlformats.org/drawingml/2006/main" xmlns:r="http://schemas.openxmlformats.org/officeDocument/2006/relationships" xmlns:p188="http://schemas.microsoft.com/office/powerpoint/2018/8/main">
  <p188:cm id="{9F0D5A2C-C524-43AE-B727-0E7D961A62B0}" authorId="{73B7A47D-0A4A-AD86-892A-A0AB4A4F49A6}" created="2026-07-29T19:37:55.882">
    <ac:txMkLst xmlns:ac="http://schemas.microsoft.com/office/drawing/2013/main/command">
      <pc:docMk xmlns:pc="http://schemas.microsoft.com/office/powerpoint/2013/main/command"/>
      <pc:sldMk xmlns:pc="http://schemas.microsoft.com/office/powerpoint/2013/main/command" cId="2139045067" sldId="344"/>
      <ac:spMk id="7" creationId="{9674157C-B40B-EBD3-94F3-4E7FFA0D4544}"/>
      <ac:txMk cp="368" len="14">
        <ac:context len="499" hash="2761431480"/>
      </ac:txMk>
    </ac:txMkLst>
    <p188:pos x="3886330" y="3786568"/>
    <p188:txBody>
      <a:bodyPr/>
      <a:lstStyle/>
      <a:p>
        <a:r>
          <a:rPr lang="en-US"/>
          <a:t>NEED TO UPDATE LINK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BAE831AE-0890-408A-A941-E6D3467F9E13}" type="datetimeFigureOut">
              <a:rPr lang="en-US" smtClean="0"/>
              <a:t>8/14/2026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B03E5835-7184-4BD6-A86A-C3C76BCCEF22}" type="slidenum">
              <a:rPr lang="en-US" smtClean="0"/>
              <a:t>‹#›</a:t>
            </a:fld>
            <a:endParaRPr lang="en-US"/>
          </a:p>
        </p:txBody>
      </p:sp>
    </p:spTree>
    <p:extLst>
      <p:ext uri="{BB962C8B-B14F-4D97-AF65-F5344CB8AC3E}">
        <p14:creationId xmlns:p14="http://schemas.microsoft.com/office/powerpoint/2010/main" val="909742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youtu.be/KCjb85pZb6c?si=T5W0KAX-GD9IHtD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786FC-2851-B035-307E-4637BAB23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A157D5-B8CD-51C9-A802-D8DF55F7EC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2DCE07-A1ED-C725-F27B-281CB932E4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FB391B-58FC-69AC-F33C-5CB9B5D41FB8}"/>
              </a:ext>
            </a:extLst>
          </p:cNvPr>
          <p:cNvSpPr>
            <a:spLocks noGrp="1"/>
          </p:cNvSpPr>
          <p:nvPr>
            <p:ph type="sldNum" sz="quarter" idx="5"/>
          </p:nvPr>
        </p:nvSpPr>
        <p:spPr/>
        <p:txBody>
          <a:bodyPr/>
          <a:lstStyle/>
          <a:p>
            <a:fld id="{B03E5835-7184-4BD6-A86A-C3C76BCCEF22}" type="slidenum">
              <a:rPr lang="en-US" smtClean="0"/>
              <a:t>1</a:t>
            </a:fld>
            <a:endParaRPr lang="en-US"/>
          </a:p>
        </p:txBody>
      </p:sp>
    </p:spTree>
    <p:extLst>
      <p:ext uri="{BB962C8B-B14F-4D97-AF65-F5344CB8AC3E}">
        <p14:creationId xmlns:p14="http://schemas.microsoft.com/office/powerpoint/2010/main" val="3147285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8A738-794C-08CB-501C-379B0D6F5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C1FB36-ECA6-D789-D5BA-6AC73D80B5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E87559-4C65-6104-D027-5488BF094906}"/>
              </a:ext>
            </a:extLst>
          </p:cNvPr>
          <p:cNvSpPr>
            <a:spLocks noGrp="1"/>
          </p:cNvSpPr>
          <p:nvPr>
            <p:ph type="body" idx="1"/>
          </p:nvPr>
        </p:nvSpPr>
        <p:spPr/>
        <p:txBody>
          <a:bodyPr/>
          <a:lstStyle/>
          <a:p>
            <a:r>
              <a:rPr lang="en-US" sz="1200" b="1" i="0" u="sng" strike="noStrike" baseline="0" dirty="0">
                <a:solidFill>
                  <a:srgbClr val="000000"/>
                </a:solidFill>
                <a:latin typeface="Arial" panose="020B0604020202020204" pitchFamily="34" charset="0"/>
              </a:rPr>
              <a:t>Updated Temperature Monitoring Requirement:</a:t>
            </a:r>
          </a:p>
          <a:p>
            <a:r>
              <a:rPr lang="en-US" sz="1200" b="0" i="0" u="none" strike="noStrike" baseline="0" dirty="0">
                <a:solidFill>
                  <a:srgbClr val="000000"/>
                </a:solidFill>
                <a:latin typeface="Arial" panose="020B0604020202020204" pitchFamily="34" charset="0"/>
              </a:rPr>
              <a:t>As we work with just in time deliveries, we are committed to ensuring food safety and have updated our temperature monitoring process </a:t>
            </a:r>
          </a:p>
          <a:p>
            <a:endParaRPr lang="en-US" sz="1100" dirty="0">
              <a:solidFill>
                <a:srgbClr val="000000"/>
              </a:solidFill>
              <a:latin typeface="Arial" panose="020B0604020202020204" pitchFamily="34" charset="0"/>
            </a:endParaRPr>
          </a:p>
          <a:p>
            <a:r>
              <a:rPr lang="en-US" sz="1100" dirty="0">
                <a:solidFill>
                  <a:srgbClr val="000000"/>
                </a:solidFill>
                <a:latin typeface="Arial" panose="020B0604020202020204" pitchFamily="34" charset="0"/>
              </a:rPr>
              <a:t>To help with this process partners will be provided</a:t>
            </a:r>
            <a:r>
              <a:rPr lang="en-US" sz="1100" b="1" dirty="0">
                <a:solidFill>
                  <a:srgbClr val="000000"/>
                </a:solidFill>
                <a:latin typeface="Arial" panose="020B0604020202020204" pitchFamily="34" charset="0"/>
              </a:rPr>
              <a:t> with Digital Probe Thermometers and Infrared Thermometers</a:t>
            </a:r>
          </a:p>
        </p:txBody>
      </p:sp>
      <p:sp>
        <p:nvSpPr>
          <p:cNvPr id="4" name="Slide Number Placeholder 3">
            <a:extLst>
              <a:ext uri="{FF2B5EF4-FFF2-40B4-BE49-F238E27FC236}">
                <a16:creationId xmlns:a16="http://schemas.microsoft.com/office/drawing/2014/main" id="{B9E78669-2C2F-2566-21E3-152650FB8CFE}"/>
              </a:ext>
            </a:extLst>
          </p:cNvPr>
          <p:cNvSpPr>
            <a:spLocks noGrp="1"/>
          </p:cNvSpPr>
          <p:nvPr>
            <p:ph type="sldNum" sz="quarter" idx="5"/>
          </p:nvPr>
        </p:nvSpPr>
        <p:spPr/>
        <p:txBody>
          <a:bodyPr/>
          <a:lstStyle/>
          <a:p>
            <a:fld id="{B03E5835-7184-4BD6-A86A-C3C76BCCEF22}" type="slidenum">
              <a:rPr lang="en-US" smtClean="0"/>
              <a:t>2</a:t>
            </a:fld>
            <a:endParaRPr lang="en-US"/>
          </a:p>
        </p:txBody>
      </p:sp>
    </p:spTree>
    <p:extLst>
      <p:ext uri="{BB962C8B-B14F-4D97-AF65-F5344CB8AC3E}">
        <p14:creationId xmlns:p14="http://schemas.microsoft.com/office/powerpoint/2010/main" val="2256510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4AF9B-5302-E323-4084-29E4397AB2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9DDC6-B7FA-C153-460C-D94B488808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B73E8B-1332-9D2B-60BE-9EC28E14A399}"/>
              </a:ext>
            </a:extLst>
          </p:cNvPr>
          <p:cNvSpPr>
            <a:spLocks noGrp="1"/>
          </p:cNvSpPr>
          <p:nvPr>
            <p:ph type="body" idx="1"/>
          </p:nvPr>
        </p:nvSpPr>
        <p:spPr/>
        <p:txBody>
          <a:bodyPr/>
          <a:lstStyle/>
          <a:p>
            <a:r>
              <a:rPr lang="en-US" dirty="0"/>
              <a:t>Joey</a:t>
            </a:r>
          </a:p>
        </p:txBody>
      </p:sp>
      <p:sp>
        <p:nvSpPr>
          <p:cNvPr id="4" name="Slide Number Placeholder 3">
            <a:extLst>
              <a:ext uri="{FF2B5EF4-FFF2-40B4-BE49-F238E27FC236}">
                <a16:creationId xmlns:a16="http://schemas.microsoft.com/office/drawing/2014/main" id="{0DDD3AF0-320C-1831-802A-661E7EB44A85}"/>
              </a:ext>
            </a:extLst>
          </p:cNvPr>
          <p:cNvSpPr>
            <a:spLocks noGrp="1"/>
          </p:cNvSpPr>
          <p:nvPr>
            <p:ph type="sldNum" sz="quarter" idx="5"/>
          </p:nvPr>
        </p:nvSpPr>
        <p:spPr/>
        <p:txBody>
          <a:bodyPr/>
          <a:lstStyle/>
          <a:p>
            <a:fld id="{B03E5835-7184-4BD6-A86A-C3C76BCCEF22}" type="slidenum">
              <a:rPr lang="en-US" smtClean="0"/>
              <a:t>3</a:t>
            </a:fld>
            <a:endParaRPr lang="en-US"/>
          </a:p>
        </p:txBody>
      </p:sp>
    </p:spTree>
    <p:extLst>
      <p:ext uri="{BB962C8B-B14F-4D97-AF65-F5344CB8AC3E}">
        <p14:creationId xmlns:p14="http://schemas.microsoft.com/office/powerpoint/2010/main" val="255358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Isaac</a:t>
            </a:r>
          </a:p>
        </p:txBody>
      </p:sp>
      <p:sp>
        <p:nvSpPr>
          <p:cNvPr id="4" name="Slide Number Placeholder 3"/>
          <p:cNvSpPr>
            <a:spLocks noGrp="1"/>
          </p:cNvSpPr>
          <p:nvPr>
            <p:ph type="sldNum" sz="quarter" idx="5"/>
          </p:nvPr>
        </p:nvSpPr>
        <p:spPr/>
        <p:txBody>
          <a:bodyPr/>
          <a:lstStyle/>
          <a:p>
            <a:fld id="{B03E5835-7184-4BD6-A86A-C3C76BCCEF22}" type="slidenum">
              <a:rPr lang="en-US" smtClean="0"/>
              <a:t>4</a:t>
            </a:fld>
            <a:endParaRPr lang="en-US"/>
          </a:p>
        </p:txBody>
      </p:sp>
    </p:spTree>
    <p:extLst>
      <p:ext uri="{BB962C8B-B14F-4D97-AF65-F5344CB8AC3E}">
        <p14:creationId xmlns:p14="http://schemas.microsoft.com/office/powerpoint/2010/main" val="461286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8515F-DEF7-4734-3CB5-8B6E5E05BB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536247-A651-FDA4-22EB-AFAE17F7CC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4D3ED-13DF-E22D-2528-0C04C5FF116B}"/>
              </a:ext>
            </a:extLst>
          </p:cNvPr>
          <p:cNvSpPr>
            <a:spLocks noGrp="1"/>
          </p:cNvSpPr>
          <p:nvPr>
            <p:ph type="body" idx="1"/>
          </p:nvPr>
        </p:nvSpPr>
        <p:spPr/>
        <p:txBody>
          <a:bodyPr/>
          <a:lstStyle/>
          <a:p>
            <a:r>
              <a:rPr lang="en-US" dirty="0"/>
              <a:t>It’s important to know how to calibrate probe thermometer, we’re going to share with you a video from USDA on how to calibrate a thermometer using the ice water method.</a:t>
            </a:r>
          </a:p>
          <a:p>
            <a:r>
              <a:rPr lang="en-US" dirty="0">
                <a:hlinkClick r:id="rId3"/>
              </a:rPr>
              <a:t>https://youtu.be/KCjb85pZb6c?si=T5W0KAX-GD9IHtD2</a:t>
            </a:r>
            <a:endParaRPr lang="en-US" dirty="0"/>
          </a:p>
          <a:p>
            <a:endParaRPr lang="en-US" dirty="0"/>
          </a:p>
          <a:p>
            <a:r>
              <a:rPr lang="en-US" dirty="0"/>
              <a:t>With IR thermometer, it’s no so much calibrating as it is testing it’s accuracy.  With IR thermometer you will do the same with in creating an ice water bath and pointing the thermometer in the dead center to verify its accuracy.</a:t>
            </a:r>
          </a:p>
          <a:p>
            <a:endParaRPr lang="en-US" dirty="0"/>
          </a:p>
          <a:p>
            <a:r>
              <a:rPr lang="en-US" dirty="0"/>
              <a:t>If you every purchase and use your own digital probe and IR thermometer, it’s important to follow the manufacturer’s guidelines.</a:t>
            </a:r>
          </a:p>
          <a:p>
            <a:endParaRPr lang="en-US" dirty="0"/>
          </a:p>
        </p:txBody>
      </p:sp>
      <p:sp>
        <p:nvSpPr>
          <p:cNvPr id="4" name="Slide Number Placeholder 3">
            <a:extLst>
              <a:ext uri="{FF2B5EF4-FFF2-40B4-BE49-F238E27FC236}">
                <a16:creationId xmlns:a16="http://schemas.microsoft.com/office/drawing/2014/main" id="{3A3A163E-7508-932A-6C09-59345C38F23D}"/>
              </a:ext>
            </a:extLst>
          </p:cNvPr>
          <p:cNvSpPr>
            <a:spLocks noGrp="1"/>
          </p:cNvSpPr>
          <p:nvPr>
            <p:ph type="sldNum" sz="quarter" idx="5"/>
          </p:nvPr>
        </p:nvSpPr>
        <p:spPr/>
        <p:txBody>
          <a:bodyPr/>
          <a:lstStyle/>
          <a:p>
            <a:fld id="{B03E5835-7184-4BD6-A86A-C3C76BCCEF22}" type="slidenum">
              <a:rPr lang="en-US" smtClean="0"/>
              <a:t>5</a:t>
            </a:fld>
            <a:endParaRPr lang="en-US"/>
          </a:p>
        </p:txBody>
      </p:sp>
    </p:spTree>
    <p:extLst>
      <p:ext uri="{BB962C8B-B14F-4D97-AF65-F5344CB8AC3E}">
        <p14:creationId xmlns:p14="http://schemas.microsoft.com/office/powerpoint/2010/main" val="1317972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04D98-B063-AAF6-F8D4-F24CEA8085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E53BC-EF8B-8F6C-5DAF-B68FC1DE7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FF6A04-516B-8F06-80A9-CA55A8A696F7}"/>
              </a:ext>
            </a:extLst>
          </p:cNvPr>
          <p:cNvSpPr>
            <a:spLocks noGrp="1"/>
          </p:cNvSpPr>
          <p:nvPr>
            <p:ph type="body" idx="1"/>
          </p:nvPr>
        </p:nvSpPr>
        <p:spPr/>
        <p:txBody>
          <a:bodyPr/>
          <a:lstStyle/>
          <a:p>
            <a:r>
              <a:rPr lang="en-US" sz="2800" b="1" u="sng" dirty="0">
                <a:latin typeface="Arial" panose="020B0604020202020204" pitchFamily="34" charset="0"/>
                <a:cs typeface="Arial" panose="020B0604020202020204" pitchFamily="34" charset="0"/>
              </a:rPr>
              <a:t>How to Check Temperatures</a:t>
            </a:r>
          </a:p>
          <a:p>
            <a:pPr marL="914400" lvl="1" indent="-457200">
              <a:buFont typeface="+mj-lt"/>
              <a:buAutoNum type="alphaLcPeriod"/>
            </a:pPr>
            <a:r>
              <a:rPr lang="en-US" sz="2400" dirty="0">
                <a:latin typeface="Arial" panose="020B0604020202020204" pitchFamily="34" charset="0"/>
                <a:cs typeface="Arial" panose="020B0604020202020204" pitchFamily="34" charset="0"/>
              </a:rPr>
              <a:t>Sample one cold and one frozen item from the load</a:t>
            </a:r>
          </a:p>
          <a:p>
            <a:pPr marL="1428750" lvl="2" indent="-514350">
              <a:buFont typeface="+mj-lt"/>
              <a:buAutoNum type="romanLcPeriod"/>
            </a:pPr>
            <a:r>
              <a:rPr lang="en-US" sz="2200" b="1" dirty="0">
                <a:latin typeface="Arial" panose="020B0604020202020204" pitchFamily="34" charset="0"/>
                <a:cs typeface="Arial" panose="020B0604020202020204" pitchFamily="34" charset="0"/>
              </a:rPr>
              <a:t>Probe thermometer:</a:t>
            </a:r>
            <a:r>
              <a:rPr lang="en-US" sz="2200" dirty="0">
                <a:latin typeface="Arial" panose="020B0604020202020204" pitchFamily="34" charset="0"/>
                <a:cs typeface="Arial" panose="020B0604020202020204" pitchFamily="34" charset="0"/>
              </a:rPr>
              <a:t> place between two similar items (do not puncture or open packaging</a:t>
            </a:r>
          </a:p>
          <a:p>
            <a:pPr marL="1428750" lvl="2" indent="-514350">
              <a:buFont typeface="+mj-lt"/>
              <a:buAutoNum type="romanLcPeriod"/>
            </a:pPr>
            <a:r>
              <a:rPr lang="en-US" sz="2200" b="1" dirty="0">
                <a:latin typeface="Arial" panose="020B0604020202020204" pitchFamily="34" charset="0"/>
                <a:cs typeface="Arial" panose="020B0604020202020204" pitchFamily="34" charset="0"/>
              </a:rPr>
              <a:t>IR thermometer: </a:t>
            </a:r>
            <a:r>
              <a:rPr lang="en-US" sz="2200" dirty="0">
                <a:latin typeface="Arial" panose="020B0604020202020204" pitchFamily="34" charset="0"/>
                <a:cs typeface="Arial" panose="020B0604020202020204" pitchFamily="34" charset="0"/>
              </a:rPr>
              <a:t>point IR laser directly at the center of the product</a:t>
            </a:r>
            <a:endParaRPr lang="en-US" sz="2200" b="1" dirty="0">
              <a:latin typeface="Arial" panose="020B0604020202020204" pitchFamily="34" charset="0"/>
              <a:cs typeface="Arial" panose="020B0604020202020204" pitchFamily="34" charset="0"/>
            </a:endParaRPr>
          </a:p>
          <a:p>
            <a:pPr marL="1885950" lvl="3" indent="-514350">
              <a:buFont typeface="+mj-lt"/>
              <a:buAutoNum type="romanLcPeriod"/>
            </a:pPr>
            <a:r>
              <a:rPr lang="en-US" sz="2000" dirty="0">
                <a:latin typeface="Arial" panose="020B0604020202020204" pitchFamily="34" charset="0"/>
                <a:cs typeface="Arial" panose="020B0604020202020204" pitchFamily="34" charset="0"/>
              </a:rPr>
              <a:t>If </a:t>
            </a:r>
            <a:r>
              <a:rPr lang="en-US" sz="2000" b="1" dirty="0">
                <a:latin typeface="Arial" panose="020B0604020202020204" pitchFamily="34" charset="0"/>
                <a:cs typeface="Arial" panose="020B0604020202020204" pitchFamily="34" charset="0"/>
              </a:rPr>
              <a:t>MILK </a:t>
            </a:r>
            <a:r>
              <a:rPr lang="en-US" sz="2000" dirty="0">
                <a:latin typeface="Arial" panose="020B0604020202020204" pitchFamily="34" charset="0"/>
                <a:cs typeface="Arial" panose="020B0604020202020204" pitchFamily="34" charset="0"/>
              </a:rPr>
              <a:t>or </a:t>
            </a:r>
            <a:r>
              <a:rPr lang="en-US" sz="2000" b="1" dirty="0">
                <a:latin typeface="Arial" panose="020B0604020202020204" pitchFamily="34" charset="0"/>
                <a:cs typeface="Arial" panose="020B0604020202020204" pitchFamily="34" charset="0"/>
              </a:rPr>
              <a:t>CHICKEN</a:t>
            </a:r>
            <a:r>
              <a:rPr lang="en-US" sz="2000" dirty="0">
                <a:latin typeface="Arial" panose="020B0604020202020204" pitchFamily="34" charset="0"/>
                <a:cs typeface="Arial" panose="020B0604020202020204" pitchFamily="34" charset="0"/>
              </a:rPr>
              <a:t> are present, those items </a:t>
            </a:r>
            <a:r>
              <a:rPr lang="en-US" sz="2000" b="1" dirty="0">
                <a:latin typeface="Arial" panose="020B0604020202020204" pitchFamily="34" charset="0"/>
                <a:cs typeface="Arial" panose="020B0604020202020204" pitchFamily="34" charset="0"/>
              </a:rPr>
              <a:t>MUST</a:t>
            </a:r>
            <a:r>
              <a:rPr lang="en-US" sz="2000" dirty="0">
                <a:latin typeface="Arial" panose="020B0604020202020204" pitchFamily="34" charset="0"/>
                <a:cs typeface="Arial" panose="020B0604020202020204" pitchFamily="34" charset="0"/>
              </a:rPr>
              <a:t> be checked</a:t>
            </a:r>
          </a:p>
          <a:p>
            <a:pPr marL="1885950" lvl="3" indent="-514350">
              <a:buFont typeface="+mj-lt"/>
              <a:buAutoNum type="romanLcPeriod"/>
            </a:pPr>
            <a:r>
              <a:rPr lang="en-US" sz="2000" dirty="0">
                <a:latin typeface="Arial" panose="020B0604020202020204" pitchFamily="34" charset="0"/>
                <a:cs typeface="Arial" panose="020B0604020202020204" pitchFamily="34" charset="0"/>
              </a:rPr>
              <a:t>Wait for stable reading</a:t>
            </a:r>
          </a:p>
          <a:p>
            <a:endParaRPr lang="en-US" sz="28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AA51176-8EE5-C8C1-91BB-A5AEE021142C}"/>
              </a:ext>
            </a:extLst>
          </p:cNvPr>
          <p:cNvSpPr>
            <a:spLocks noGrp="1"/>
          </p:cNvSpPr>
          <p:nvPr>
            <p:ph type="sldNum" sz="quarter" idx="5"/>
          </p:nvPr>
        </p:nvSpPr>
        <p:spPr/>
        <p:txBody>
          <a:bodyPr/>
          <a:lstStyle/>
          <a:p>
            <a:fld id="{B03E5835-7184-4BD6-A86A-C3C76BCCEF22}" type="slidenum">
              <a:rPr lang="en-US" smtClean="0"/>
              <a:t>6</a:t>
            </a:fld>
            <a:endParaRPr lang="en-US"/>
          </a:p>
        </p:txBody>
      </p:sp>
    </p:spTree>
    <p:extLst>
      <p:ext uri="{BB962C8B-B14F-4D97-AF65-F5344CB8AC3E}">
        <p14:creationId xmlns:p14="http://schemas.microsoft.com/office/powerpoint/2010/main" val="3720564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CA5F6-5FD3-8E80-5C4E-DB9BC0DF2F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071B4A-289A-08EF-C413-610F86EC4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49A168-8EA8-E22A-0884-D2D5F6FF89D6}"/>
              </a:ext>
            </a:extLst>
          </p:cNvPr>
          <p:cNvSpPr>
            <a:spLocks noGrp="1"/>
          </p:cNvSpPr>
          <p:nvPr>
            <p:ph type="body" idx="1"/>
          </p:nvPr>
        </p:nvSpPr>
        <p:spPr/>
        <p:txBody>
          <a:bodyPr/>
          <a:lstStyle/>
          <a:p>
            <a:r>
              <a:rPr lang="en-US" sz="2000" b="1" u="sng" dirty="0">
                <a:latin typeface="Arial" panose="020B0604020202020204" pitchFamily="34" charset="0"/>
                <a:cs typeface="Arial" panose="020B0604020202020204" pitchFamily="34" charset="0"/>
              </a:rPr>
              <a:t>How to Check Temperatures</a:t>
            </a:r>
          </a:p>
          <a:p>
            <a:pPr marL="914400" lvl="1" indent="-457200">
              <a:buFont typeface="+mj-lt"/>
              <a:buAutoNum type="alphaLcPeriod"/>
            </a:pPr>
            <a:r>
              <a:rPr lang="en-US" dirty="0">
                <a:latin typeface="Arial" panose="020B0604020202020204" pitchFamily="34" charset="0"/>
                <a:cs typeface="Arial" panose="020B0604020202020204" pitchFamily="34" charset="0"/>
              </a:rPr>
              <a:t>Ensure the coldest part of the package is being measured</a:t>
            </a:r>
          </a:p>
          <a:p>
            <a:pPr marL="914400" lvl="1" indent="-457200">
              <a:buFont typeface="+mj-lt"/>
              <a:buAutoNum type="alphaLcPeriod"/>
            </a:pPr>
            <a:r>
              <a:rPr lang="en-US" dirty="0">
                <a:latin typeface="Arial" panose="020B0604020202020204" pitchFamily="34" charset="0"/>
                <a:cs typeface="Arial" panose="020B0604020202020204" pitchFamily="34" charset="0"/>
              </a:rPr>
              <a:t>Use best judgment and avoid air pockets when measuring temperature</a:t>
            </a:r>
          </a:p>
          <a:p>
            <a:endParaRPr lang="en-US" sz="2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42F382F-9777-615B-3CC4-C5750B140D6C}"/>
              </a:ext>
            </a:extLst>
          </p:cNvPr>
          <p:cNvSpPr>
            <a:spLocks noGrp="1"/>
          </p:cNvSpPr>
          <p:nvPr>
            <p:ph type="sldNum" sz="quarter" idx="5"/>
          </p:nvPr>
        </p:nvSpPr>
        <p:spPr/>
        <p:txBody>
          <a:bodyPr/>
          <a:lstStyle/>
          <a:p>
            <a:fld id="{B03E5835-7184-4BD6-A86A-C3C76BCCEF22}" type="slidenum">
              <a:rPr lang="en-US" smtClean="0"/>
              <a:t>7</a:t>
            </a:fld>
            <a:endParaRPr lang="en-US"/>
          </a:p>
        </p:txBody>
      </p:sp>
    </p:spTree>
    <p:extLst>
      <p:ext uri="{BB962C8B-B14F-4D97-AF65-F5344CB8AC3E}">
        <p14:creationId xmlns:p14="http://schemas.microsoft.com/office/powerpoint/2010/main" val="274695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u="sng" dirty="0">
                <a:latin typeface="Arial" panose="020B0604020202020204" pitchFamily="34" charset="0"/>
                <a:cs typeface="Arial" panose="020B0604020202020204" pitchFamily="34" charset="0"/>
              </a:rPr>
              <a:t>How to Check Temperatures</a:t>
            </a:r>
          </a:p>
          <a:p>
            <a:pPr marL="914400" lvl="1" indent="-457200">
              <a:buFont typeface="+mj-lt"/>
              <a:buAutoNum type="alphaLcPeriod"/>
            </a:pPr>
            <a:r>
              <a:rPr lang="en-US" dirty="0">
                <a:latin typeface="Arial" panose="020B0604020202020204" pitchFamily="34" charset="0"/>
                <a:cs typeface="Arial" panose="020B0604020202020204" pitchFamily="34" charset="0"/>
              </a:rPr>
              <a:t>Ensure the coldest part of the package is being measured</a:t>
            </a:r>
          </a:p>
          <a:p>
            <a:pPr marL="914400" lvl="1" indent="-457200">
              <a:buFont typeface="+mj-lt"/>
              <a:buAutoNum type="alphaLcPeriod"/>
            </a:pPr>
            <a:r>
              <a:rPr lang="en-US" dirty="0">
                <a:latin typeface="Arial" panose="020B0604020202020204" pitchFamily="34" charset="0"/>
                <a:cs typeface="Arial" panose="020B0604020202020204" pitchFamily="34" charset="0"/>
              </a:rPr>
              <a:t>Use best judgment and avoid air pockets when measuring temperature</a:t>
            </a:r>
          </a:p>
          <a:p>
            <a:endParaRPr lang="en-US" sz="2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B03E5835-7184-4BD6-A86A-C3C76BCCEF22}" type="slidenum">
              <a:rPr lang="en-US" smtClean="0"/>
              <a:t>8</a:t>
            </a:fld>
            <a:endParaRPr lang="en-US"/>
          </a:p>
        </p:txBody>
      </p:sp>
    </p:spTree>
    <p:extLst>
      <p:ext uri="{BB962C8B-B14F-4D97-AF65-F5344CB8AC3E}">
        <p14:creationId xmlns:p14="http://schemas.microsoft.com/office/powerpoint/2010/main" val="2293030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27049-58DE-971A-2157-E32D959DC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54605-003A-A931-8D76-E6A08D04A5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2D2898-6640-AF17-2209-00AEA9F268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Here’s the example of where the divot is for the probe thermometer</a:t>
            </a:r>
          </a:p>
          <a:p>
            <a:endParaRPr lang="en-US" dirty="0"/>
          </a:p>
        </p:txBody>
      </p:sp>
      <p:sp>
        <p:nvSpPr>
          <p:cNvPr id="4" name="Slide Number Placeholder 3">
            <a:extLst>
              <a:ext uri="{FF2B5EF4-FFF2-40B4-BE49-F238E27FC236}">
                <a16:creationId xmlns:a16="http://schemas.microsoft.com/office/drawing/2014/main" id="{A1148F4C-28D3-D1D8-2538-E9CC395294E7}"/>
              </a:ext>
            </a:extLst>
          </p:cNvPr>
          <p:cNvSpPr>
            <a:spLocks noGrp="1"/>
          </p:cNvSpPr>
          <p:nvPr>
            <p:ph type="sldNum" sz="quarter" idx="5"/>
          </p:nvPr>
        </p:nvSpPr>
        <p:spPr/>
        <p:txBody>
          <a:bodyPr/>
          <a:lstStyle/>
          <a:p>
            <a:fld id="{B03E5835-7184-4BD6-A86A-C3C76BCCEF22}" type="slidenum">
              <a:rPr lang="en-US" smtClean="0"/>
              <a:t>9</a:t>
            </a:fld>
            <a:endParaRPr lang="en-US"/>
          </a:p>
        </p:txBody>
      </p:sp>
    </p:spTree>
    <p:extLst>
      <p:ext uri="{BB962C8B-B14F-4D97-AF65-F5344CB8AC3E}">
        <p14:creationId xmlns:p14="http://schemas.microsoft.com/office/powerpoint/2010/main" val="3481332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A9CF1-700E-26CD-807E-7F0631E09D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6A7531-8996-B0CD-343D-BAC1AB637C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F98EB-7D53-4035-3E0E-2FEA194C0D51}"/>
              </a:ext>
            </a:extLst>
          </p:cNvPr>
          <p:cNvSpPr>
            <a:spLocks noGrp="1"/>
          </p:cNvSpPr>
          <p:nvPr>
            <p:ph type="body" idx="1"/>
          </p:nvPr>
        </p:nvSpPr>
        <p:spPr/>
        <p:txBody>
          <a:bodyPr/>
          <a:lstStyle/>
          <a:p>
            <a:r>
              <a:rPr lang="en-US" sz="2800" b="1" u="sng" dirty="0">
                <a:latin typeface="Arial" panose="020B0604020202020204" pitchFamily="34" charset="0"/>
                <a:cs typeface="Arial" panose="020B0604020202020204" pitchFamily="34" charset="0"/>
              </a:rPr>
              <a:t>Temperature Retention </a:t>
            </a:r>
          </a:p>
          <a:p>
            <a:pPr marL="914400" lvl="1" indent="-457200">
              <a:buFont typeface="+mj-lt"/>
              <a:buAutoNum type="alphaLcPeriod"/>
            </a:pPr>
            <a:r>
              <a:rPr lang="en-US" sz="2400" dirty="0">
                <a:latin typeface="Arial" panose="020B0604020202020204" pitchFamily="34" charset="0"/>
                <a:cs typeface="Arial" panose="020B0604020202020204" pitchFamily="34" charset="0"/>
              </a:rPr>
              <a:t>Partner must use active temperature retention devices:</a:t>
            </a:r>
          </a:p>
          <a:p>
            <a:pPr marL="1371600" lvl="2" indent="-457200">
              <a:buFont typeface="+mj-lt"/>
              <a:buAutoNum type="romanLcPeriod"/>
            </a:pPr>
            <a:r>
              <a:rPr lang="en-US" sz="2000" dirty="0">
                <a:latin typeface="Arial" panose="020B0604020202020204" pitchFamily="34" charset="0"/>
                <a:cs typeface="Arial" panose="020B0604020202020204" pitchFamily="34" charset="0"/>
              </a:rPr>
              <a:t>Insulated freezer blankets, ice chests, etc. </a:t>
            </a:r>
          </a:p>
          <a:p>
            <a:pPr marL="1371600" lvl="2" indent="-457200">
              <a:buFont typeface="+mj-lt"/>
              <a:buAutoNum type="romanLcPeriod"/>
            </a:pPr>
            <a:r>
              <a:rPr lang="en-US" sz="2000" dirty="0">
                <a:latin typeface="Arial" panose="020B0604020202020204" pitchFamily="34" charset="0"/>
                <a:cs typeface="Arial" panose="020B0604020202020204" pitchFamily="34" charset="0"/>
              </a:rPr>
              <a:t>The car’s air conditioning is not enough (Passive temperature retention)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additional temperature devices are needed, let us know</a:t>
            </a:r>
          </a:p>
          <a:p>
            <a:endParaRPr lang="en-US" dirty="0"/>
          </a:p>
        </p:txBody>
      </p:sp>
      <p:sp>
        <p:nvSpPr>
          <p:cNvPr id="4" name="Slide Number Placeholder 3">
            <a:extLst>
              <a:ext uri="{FF2B5EF4-FFF2-40B4-BE49-F238E27FC236}">
                <a16:creationId xmlns:a16="http://schemas.microsoft.com/office/drawing/2014/main" id="{1F1301DE-FFDF-8D51-1A7C-113ACF0E1C99}"/>
              </a:ext>
            </a:extLst>
          </p:cNvPr>
          <p:cNvSpPr>
            <a:spLocks noGrp="1"/>
          </p:cNvSpPr>
          <p:nvPr>
            <p:ph type="sldNum" sz="quarter" idx="5"/>
          </p:nvPr>
        </p:nvSpPr>
        <p:spPr/>
        <p:txBody>
          <a:bodyPr/>
          <a:lstStyle/>
          <a:p>
            <a:fld id="{B03E5835-7184-4BD6-A86A-C3C76BCCEF22}" type="slidenum">
              <a:rPr lang="en-US" smtClean="0"/>
              <a:t>10</a:t>
            </a:fld>
            <a:endParaRPr lang="en-US"/>
          </a:p>
        </p:txBody>
      </p:sp>
    </p:spTree>
    <p:extLst>
      <p:ext uri="{BB962C8B-B14F-4D97-AF65-F5344CB8AC3E}">
        <p14:creationId xmlns:p14="http://schemas.microsoft.com/office/powerpoint/2010/main" val="2703603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5B16D-3AD8-32AE-A835-C4900B6279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E356E4-A79B-4DC8-9E9D-0817E124C0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6499CC-D30E-1ECD-4A5A-114EB8217AD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FE3FF4-4533-8A2E-D6EA-AFF12C54DB37}"/>
              </a:ext>
            </a:extLst>
          </p:cNvPr>
          <p:cNvSpPr>
            <a:spLocks noGrp="1"/>
          </p:cNvSpPr>
          <p:nvPr>
            <p:ph type="sldNum" sz="quarter" idx="5"/>
          </p:nvPr>
        </p:nvSpPr>
        <p:spPr/>
        <p:txBody>
          <a:bodyPr/>
          <a:lstStyle/>
          <a:p>
            <a:fld id="{B03E5835-7184-4BD6-A86A-C3C76BCCEF22}" type="slidenum">
              <a:rPr lang="en-US" smtClean="0"/>
              <a:t>11</a:t>
            </a:fld>
            <a:endParaRPr lang="en-US"/>
          </a:p>
        </p:txBody>
      </p:sp>
    </p:spTree>
    <p:extLst>
      <p:ext uri="{BB962C8B-B14F-4D97-AF65-F5344CB8AC3E}">
        <p14:creationId xmlns:p14="http://schemas.microsoft.com/office/powerpoint/2010/main" val="3013898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61C31-50A2-CED3-B66D-0C879DA18A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ADE2B-290B-DA50-B9AD-F9D05A4911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74EDD2-7F5A-2F1C-FD72-01E864E54501}"/>
              </a:ext>
            </a:extLst>
          </p:cNvPr>
          <p:cNvSpPr>
            <a:spLocks noGrp="1"/>
          </p:cNvSpPr>
          <p:nvPr>
            <p:ph type="body" idx="1"/>
          </p:nvPr>
        </p:nvSpPr>
        <p:spPr/>
        <p:txBody>
          <a:bodyPr/>
          <a:lstStyle/>
          <a:p>
            <a:r>
              <a:rPr lang="en-US" sz="2800" b="1" u="sng" dirty="0">
                <a:latin typeface="Arial" panose="020B0604020202020204" pitchFamily="34" charset="0"/>
                <a:cs typeface="Arial" panose="020B0604020202020204" pitchFamily="34" charset="0"/>
              </a:rPr>
              <a:t>Safe Temperature Ranges</a:t>
            </a:r>
            <a:endParaRPr lang="en-US" sz="2800" u="sng" dirty="0">
              <a:latin typeface="Arial" panose="020B0604020202020204" pitchFamily="34" charset="0"/>
              <a:cs typeface="Arial" panose="020B0604020202020204" pitchFamily="34" charset="0"/>
            </a:endParaRPr>
          </a:p>
          <a:p>
            <a:pPr marL="1371600" lvl="2" indent="-457200">
              <a:buFont typeface="+mj-lt"/>
              <a:buAutoNum type="alphaLcPeriod"/>
            </a:pPr>
            <a:r>
              <a:rPr lang="en-US" sz="2400" u="sng" dirty="0">
                <a:latin typeface="Arial" panose="020B0604020202020204" pitchFamily="34" charset="0"/>
                <a:cs typeface="Arial" panose="020B0604020202020204" pitchFamily="34" charset="0"/>
              </a:rPr>
              <a:t>Cold ≤ 41°F (5°C)</a:t>
            </a:r>
          </a:p>
          <a:p>
            <a:pPr marL="2343150" lvl="4" indent="-514350">
              <a:buFont typeface="+mj-lt"/>
              <a:buAutoNum type="romanLcPeriod"/>
            </a:pPr>
            <a:r>
              <a:rPr lang="en-US" sz="2200" dirty="0">
                <a:latin typeface="Arial" panose="020B0604020202020204" pitchFamily="34" charset="0"/>
                <a:cs typeface="Arial" panose="020B0604020202020204" pitchFamily="34" charset="0"/>
              </a:rPr>
              <a:t>If cold product is above 41°F (5°C) after setup of distribution, distribute immediately within two hours </a:t>
            </a:r>
          </a:p>
          <a:p>
            <a:pPr marL="2343150" lvl="4" indent="-514350">
              <a:buFont typeface="+mj-lt"/>
              <a:buAutoNum type="romanLcPeriod"/>
            </a:pPr>
            <a:r>
              <a:rPr lang="en-US" sz="2200" dirty="0">
                <a:latin typeface="Arial" panose="020B0604020202020204" pitchFamily="34" charset="0"/>
                <a:cs typeface="Arial" panose="020B0604020202020204" pitchFamily="34" charset="0"/>
              </a:rPr>
              <a:t>Any cold item above 50°F (10°C) or visible spoilage</a:t>
            </a:r>
          </a:p>
          <a:p>
            <a:pPr marL="2800350" lvl="5" indent="-514350">
              <a:buFont typeface="+mj-lt"/>
              <a:buAutoNum type="romanLcPeriod"/>
            </a:pPr>
            <a:r>
              <a:rPr lang="en-US" sz="2200" dirty="0">
                <a:latin typeface="Arial" panose="020B0604020202020204" pitchFamily="34" charset="0"/>
                <a:cs typeface="Arial" panose="020B0604020202020204" pitchFamily="34" charset="0"/>
              </a:rPr>
              <a:t>Do not distribute; discard immediately</a:t>
            </a:r>
          </a:p>
          <a:p>
            <a:pPr lvl="5"/>
            <a:endParaRPr lang="en-US" sz="2200" dirty="0">
              <a:latin typeface="Arial" panose="020B0604020202020204" pitchFamily="34" charset="0"/>
              <a:cs typeface="Arial" panose="020B0604020202020204" pitchFamily="34" charset="0"/>
            </a:endParaRPr>
          </a:p>
          <a:p>
            <a:pPr marL="1371600" lvl="2" indent="-457200">
              <a:buFont typeface="+mj-lt"/>
              <a:buAutoNum type="alphaLcPeriod"/>
            </a:pPr>
            <a:r>
              <a:rPr lang="en-US" sz="2400" u="sng" dirty="0">
                <a:latin typeface="Arial" panose="020B0604020202020204" pitchFamily="34" charset="0"/>
                <a:cs typeface="Arial" panose="020B0604020202020204" pitchFamily="34" charset="0"/>
              </a:rPr>
              <a:t>Frozen ≤ 0°F (-18°C)</a:t>
            </a:r>
          </a:p>
          <a:p>
            <a:pPr marL="1885950" lvl="3" indent="-514350">
              <a:buFont typeface="+mj-lt"/>
              <a:buAutoNum type="romanLcPeriod"/>
            </a:pPr>
            <a:r>
              <a:rPr lang="en-US" sz="2200" dirty="0">
                <a:latin typeface="Arial" panose="020B0604020202020204" pitchFamily="34" charset="0"/>
                <a:cs typeface="Arial" panose="020B0604020202020204" pitchFamily="34" charset="0"/>
              </a:rPr>
              <a:t>If a frozen item is above 0°F (-18°C) after set up of distribution, check the Decision Tree for next steps</a:t>
            </a:r>
          </a:p>
          <a:p>
            <a:pPr marL="1885950" lvl="3" indent="-514350">
              <a:buFont typeface="+mj-lt"/>
              <a:buAutoNum type="romanLcPeriod"/>
            </a:pPr>
            <a:r>
              <a:rPr lang="en-US" sz="2200" b="1" dirty="0">
                <a:latin typeface="Arial" panose="020B0604020202020204" pitchFamily="34" charset="0"/>
                <a:cs typeface="Arial" panose="020B0604020202020204" pitchFamily="34" charset="0"/>
              </a:rPr>
              <a:t>Decision Tree </a:t>
            </a:r>
          </a:p>
          <a:p>
            <a:pPr marL="1885950" lvl="3" indent="-514350">
              <a:buFont typeface="+mj-lt"/>
              <a:buAutoNum type="romanLcPeriod"/>
            </a:pPr>
            <a:endParaRPr lang="en-US" sz="2200" dirty="0">
              <a:solidFill>
                <a:schemeClr val="accent2"/>
              </a:solidFill>
              <a:latin typeface="Arial" panose="020B0604020202020204" pitchFamily="34" charset="0"/>
              <a:cs typeface="Arial" panose="020B0604020202020204" pitchFamily="34" charset="0"/>
            </a:endParaRPr>
          </a:p>
          <a:p>
            <a:pPr marL="1428750" lvl="2" indent="-514350">
              <a:buFont typeface="+mj-lt"/>
              <a:buAutoNum type="alphaLcPeriod"/>
            </a:pPr>
            <a:r>
              <a:rPr lang="en-US" sz="2200" u="sng" dirty="0">
                <a:latin typeface="Arial" panose="020B0604020202020204" pitchFamily="34" charset="0"/>
                <a:cs typeface="Arial" panose="020B0604020202020204" pitchFamily="34" charset="0"/>
              </a:rPr>
              <a:t>When using IR thermometer and temperature seems off or not reading correctly</a:t>
            </a:r>
          </a:p>
          <a:p>
            <a:pPr marL="1885950" lvl="3" indent="-514350">
              <a:buFont typeface="+mj-lt"/>
              <a:buAutoNum type="romanLcPeriod"/>
            </a:pPr>
            <a:r>
              <a:rPr lang="en-US" sz="2200" b="1" dirty="0">
                <a:latin typeface="Arial" panose="020B0604020202020204" pitchFamily="34" charset="0"/>
                <a:cs typeface="Arial" panose="020B0604020202020204" pitchFamily="34" charset="0"/>
              </a:rPr>
              <a:t>Verify temp with a probe thermometer</a:t>
            </a:r>
          </a:p>
          <a:p>
            <a:pPr marL="1428750" lvl="2" indent="-514350">
              <a:buFont typeface="+mj-lt"/>
              <a:buAutoNum type="alphaLcPeriod"/>
            </a:pPr>
            <a:endParaRPr lang="en-US" sz="2000" dirty="0">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60814D35-9458-D5C6-32A0-1220A273886E}"/>
              </a:ext>
            </a:extLst>
          </p:cNvPr>
          <p:cNvSpPr>
            <a:spLocks noGrp="1"/>
          </p:cNvSpPr>
          <p:nvPr>
            <p:ph type="sldNum" sz="quarter" idx="5"/>
          </p:nvPr>
        </p:nvSpPr>
        <p:spPr/>
        <p:txBody>
          <a:bodyPr/>
          <a:lstStyle/>
          <a:p>
            <a:fld id="{B03E5835-7184-4BD6-A86A-C3C76BCCEF22}" type="slidenum">
              <a:rPr lang="en-US" smtClean="0"/>
              <a:t>12</a:t>
            </a:fld>
            <a:endParaRPr lang="en-US"/>
          </a:p>
        </p:txBody>
      </p:sp>
    </p:spTree>
    <p:extLst>
      <p:ext uri="{BB962C8B-B14F-4D97-AF65-F5344CB8AC3E}">
        <p14:creationId xmlns:p14="http://schemas.microsoft.com/office/powerpoint/2010/main" val="3084491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8659C-3A56-9043-7227-065747CC9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293A6-3F29-432A-2002-4B33E1592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921BEF-D160-6415-6462-BBC2D6F2968F}"/>
              </a:ext>
            </a:extLst>
          </p:cNvPr>
          <p:cNvSpPr>
            <a:spLocks noGrp="1"/>
          </p:cNvSpPr>
          <p:nvPr>
            <p:ph type="body" idx="1"/>
          </p:nvPr>
        </p:nvSpPr>
        <p:spPr/>
        <p:txBody>
          <a:bodyPr/>
          <a:lstStyle/>
          <a:p>
            <a:r>
              <a:rPr lang="en-US" dirty="0"/>
              <a:t>Share the decision tree with the partners and share they will provided handouts of this tree.</a:t>
            </a:r>
          </a:p>
        </p:txBody>
      </p:sp>
      <p:sp>
        <p:nvSpPr>
          <p:cNvPr id="4" name="Slide Number Placeholder 3">
            <a:extLst>
              <a:ext uri="{FF2B5EF4-FFF2-40B4-BE49-F238E27FC236}">
                <a16:creationId xmlns:a16="http://schemas.microsoft.com/office/drawing/2014/main" id="{39C5B88A-6306-544E-7A6B-785135F74261}"/>
              </a:ext>
            </a:extLst>
          </p:cNvPr>
          <p:cNvSpPr>
            <a:spLocks noGrp="1"/>
          </p:cNvSpPr>
          <p:nvPr>
            <p:ph type="sldNum" sz="quarter" idx="5"/>
          </p:nvPr>
        </p:nvSpPr>
        <p:spPr/>
        <p:txBody>
          <a:bodyPr/>
          <a:lstStyle/>
          <a:p>
            <a:fld id="{B03E5835-7184-4BD6-A86A-C3C76BCCEF22}" type="slidenum">
              <a:rPr lang="en-US" smtClean="0"/>
              <a:t>13</a:t>
            </a:fld>
            <a:endParaRPr lang="en-US"/>
          </a:p>
        </p:txBody>
      </p:sp>
    </p:spTree>
    <p:extLst>
      <p:ext uri="{BB962C8B-B14F-4D97-AF65-F5344CB8AC3E}">
        <p14:creationId xmlns:p14="http://schemas.microsoft.com/office/powerpoint/2010/main" val="596226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F528C-EBCE-744C-4486-6AD40D530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F8535-8BEB-C2DF-ADAD-7C11AA0B36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200256-4518-1505-11DB-B922FF58E3F0}"/>
              </a:ext>
            </a:extLst>
          </p:cNvPr>
          <p:cNvSpPr>
            <a:spLocks noGrp="1"/>
          </p:cNvSpPr>
          <p:nvPr>
            <p:ph type="body" idx="1"/>
          </p:nvPr>
        </p:nvSpPr>
        <p:spPr/>
        <p:txBody>
          <a:bodyPr/>
          <a:lstStyle/>
          <a:p>
            <a:r>
              <a:rPr lang="en-US" dirty="0"/>
              <a:t>Walk through the procedure with the partners.</a:t>
            </a:r>
          </a:p>
          <a:p>
            <a:endParaRPr lang="en-US" dirty="0"/>
          </a:p>
          <a:p>
            <a:r>
              <a:rPr lang="en-US" dirty="0"/>
              <a:t>When sampling a product, it just needs to be one frozen and one cold product from the distribution (it does not matter if it’s the one immediately being distributed or in back stock, just one sample of cold or frozen is needed)</a:t>
            </a:r>
          </a:p>
          <a:p>
            <a:endParaRPr lang="en-US" dirty="0"/>
          </a:p>
          <a:p>
            <a:endParaRPr lang="en-US" dirty="0"/>
          </a:p>
        </p:txBody>
      </p:sp>
      <p:sp>
        <p:nvSpPr>
          <p:cNvPr id="4" name="Slide Number Placeholder 3">
            <a:extLst>
              <a:ext uri="{FF2B5EF4-FFF2-40B4-BE49-F238E27FC236}">
                <a16:creationId xmlns:a16="http://schemas.microsoft.com/office/drawing/2014/main" id="{39AA32E4-8C91-D418-0463-14408DC778AC}"/>
              </a:ext>
            </a:extLst>
          </p:cNvPr>
          <p:cNvSpPr>
            <a:spLocks noGrp="1"/>
          </p:cNvSpPr>
          <p:nvPr>
            <p:ph type="sldNum" sz="quarter" idx="5"/>
          </p:nvPr>
        </p:nvSpPr>
        <p:spPr/>
        <p:txBody>
          <a:bodyPr/>
          <a:lstStyle/>
          <a:p>
            <a:fld id="{B03E5835-7184-4BD6-A86A-C3C76BCCEF22}" type="slidenum">
              <a:rPr lang="en-US" smtClean="0"/>
              <a:t>14</a:t>
            </a:fld>
            <a:endParaRPr lang="en-US"/>
          </a:p>
        </p:txBody>
      </p:sp>
    </p:spTree>
    <p:extLst>
      <p:ext uri="{BB962C8B-B14F-4D97-AF65-F5344CB8AC3E}">
        <p14:creationId xmlns:p14="http://schemas.microsoft.com/office/powerpoint/2010/main" val="362685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3E5835-7184-4BD6-A86A-C3C76BCCEF22}" type="slidenum">
              <a:rPr lang="en-US" smtClean="0"/>
              <a:t>15</a:t>
            </a:fld>
            <a:endParaRPr lang="en-US"/>
          </a:p>
        </p:txBody>
      </p:sp>
    </p:spTree>
    <p:extLst>
      <p:ext uri="{BB962C8B-B14F-4D97-AF65-F5344CB8AC3E}">
        <p14:creationId xmlns:p14="http://schemas.microsoft.com/office/powerpoint/2010/main" val="3619774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3E5835-7184-4BD6-A86A-C3C76BCCEF22}" type="slidenum">
              <a:rPr lang="en-US" smtClean="0"/>
              <a:t>16</a:t>
            </a:fld>
            <a:endParaRPr lang="en-US"/>
          </a:p>
        </p:txBody>
      </p:sp>
    </p:spTree>
    <p:extLst>
      <p:ext uri="{BB962C8B-B14F-4D97-AF65-F5344CB8AC3E}">
        <p14:creationId xmlns:p14="http://schemas.microsoft.com/office/powerpoint/2010/main" val="2248173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E7C4F6F-FF73-4F28-8ACD-F04401AFD1E6}"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2065443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7C4F6F-FF73-4F28-8ACD-F04401AFD1E6}"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23077491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7C4F6F-FF73-4F28-8ACD-F04401AFD1E6}"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24289274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E7C4F6F-FF73-4F28-8ACD-F04401AFD1E6}" type="datetimeFigureOut">
              <a:rPr lang="en-US" smtClean="0"/>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16484219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7C4F6F-FF73-4F28-8ACD-F04401AFD1E6}" type="datetimeFigureOut">
              <a:rPr lang="en-US" smtClean="0"/>
              <a:t>8/14/2026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22143075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7C4F6F-FF73-4F28-8ACD-F04401AFD1E6}" type="datetimeFigureOut">
              <a:rPr lang="en-US" smtClean="0"/>
              <a:t>8/14/2026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17229816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7C4F6F-FF73-4F28-8ACD-F04401AFD1E6}" type="datetimeFigureOut">
              <a:rPr lang="en-US" smtClean="0"/>
              <a:t>8/14/2026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380985219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7C4F6F-FF73-4F28-8ACD-F04401AFD1E6}" type="datetimeFigureOut">
              <a:rPr lang="en-US" smtClean="0"/>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403507592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7C4F6F-FF73-4F28-8ACD-F04401AFD1E6}" type="datetimeFigureOut">
              <a:rPr lang="en-US" smtClean="0"/>
              <a:t>8/14/2026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191203073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7C4F6F-FF73-4F28-8ACD-F04401AFD1E6}"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283064738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7C4F6F-FF73-4F28-8ACD-F04401AFD1E6}" type="datetimeFigureOut">
              <a:rPr lang="en-US" smtClean="0"/>
              <a:t>8/14/2026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9C6DE6-338A-44CE-98D8-F03CCAAC004F}" type="slidenum">
              <a:rPr lang="en-US" smtClean="0"/>
              <a:t>‹#›</a:t>
            </a:fld>
            <a:endParaRPr lang="en-US"/>
          </a:p>
        </p:txBody>
      </p:sp>
    </p:spTree>
    <p:extLst>
      <p:ext uri="{BB962C8B-B14F-4D97-AF65-F5344CB8AC3E}">
        <p14:creationId xmlns:p14="http://schemas.microsoft.com/office/powerpoint/2010/main" val="146383737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7C4F6F-FF73-4F28-8ACD-F04401AFD1E6}" type="datetimeFigureOut">
              <a:rPr lang="en-US" smtClean="0"/>
              <a:t>8/14/2026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9C6DE6-338A-44CE-98D8-F03CCAAC004F}" type="slidenum">
              <a:rPr lang="en-US" smtClean="0"/>
              <a:t>‹#›</a:t>
            </a:fld>
            <a:endParaRPr lang="en-US"/>
          </a:p>
        </p:txBody>
      </p:sp>
    </p:spTree>
    <p:extLst>
      <p:ext uri="{BB962C8B-B14F-4D97-AF65-F5344CB8AC3E}">
        <p14:creationId xmlns:p14="http://schemas.microsoft.com/office/powerpoint/2010/main" val="16190609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p14:dur="0" advClick="0"/>
    </mc:Choice>
    <mc:Fallback xmlns="">
      <p:transition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1B_38930691.xm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hyperlink" Target="https://youtu.be/KCjb85pZb6c?si=T5W0KAX-GD9IHtD2"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jpg"/><Relationship Id="rId7"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58_7F7F3CCB.xml"/><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microsoft.com/office/2018/10/relationships/comments" Target="../comments/modernComment_141_CBE4CAE6.xml"/><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hyperlink" Target="https://acrobat.adobe.com/id/urn:aaid:sc:US:8b26f65a-a097-411c-bf4d-1350f3ec6cf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38_368A1747.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1350BCB7-4DAE-569B-943E-B2775CA04CB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542AF0-563A-AA6D-20B3-50FC1BA862EC}"/>
              </a:ext>
            </a:extLst>
          </p:cNvPr>
          <p:cNvSpPr/>
          <p:nvPr/>
        </p:nvSpPr>
        <p:spPr>
          <a:xfrm>
            <a:off x="0" y="1751364"/>
            <a:ext cx="12192000" cy="18852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 name="TextBox 1">
            <a:extLst>
              <a:ext uri="{FF2B5EF4-FFF2-40B4-BE49-F238E27FC236}">
                <a16:creationId xmlns:a16="http://schemas.microsoft.com/office/drawing/2014/main" id="{309D896A-EC4A-A711-F8A1-817E4352D9D6}"/>
              </a:ext>
            </a:extLst>
          </p:cNvPr>
          <p:cNvSpPr txBox="1"/>
          <p:nvPr/>
        </p:nvSpPr>
        <p:spPr>
          <a:xfrm>
            <a:off x="458770" y="1909139"/>
            <a:ext cx="11274458" cy="1569660"/>
          </a:xfrm>
          <a:prstGeom prst="rect">
            <a:avLst/>
          </a:prstGeom>
          <a:noFill/>
        </p:spPr>
        <p:txBody>
          <a:bodyPr wrap="square" rtlCol="0">
            <a:spAutoFit/>
          </a:bodyPr>
          <a:lstStyle/>
          <a:p>
            <a:pPr algn="ctr"/>
            <a:r>
              <a:rPr lang="en-US" sz="4800" b="1" dirty="0">
                <a:solidFill>
                  <a:schemeClr val="accent1"/>
                </a:solidFill>
                <a:latin typeface="Arial" panose="020B0604020202020204" pitchFamily="34" charset="0"/>
                <a:cs typeface="Arial" panose="020B0604020202020204" pitchFamily="34" charset="0"/>
              </a:rPr>
              <a:t>Temperature Monitoring</a:t>
            </a:r>
          </a:p>
          <a:p>
            <a:pPr algn="ctr"/>
            <a:r>
              <a:rPr lang="en-US" sz="4800" b="1" dirty="0">
                <a:solidFill>
                  <a:schemeClr val="accent1"/>
                </a:solidFill>
                <a:latin typeface="Arial" panose="020B0604020202020204" pitchFamily="34" charset="0"/>
                <a:cs typeface="Arial" panose="020B0604020202020204" pitchFamily="34" charset="0"/>
              </a:rPr>
              <a:t>Just In Time Delivery</a:t>
            </a:r>
            <a:endParaRPr lang="en-US" sz="5400" b="1" dirty="0">
              <a:solidFill>
                <a:schemeClr val="accent1"/>
              </a:solidFill>
              <a:latin typeface="Arial" panose="020B0604020202020204" pitchFamily="34" charset="0"/>
              <a:cs typeface="Arial" panose="020B0604020202020204" pitchFamily="34" charset="0"/>
            </a:endParaRPr>
          </a:p>
        </p:txBody>
      </p:sp>
      <p:pic>
        <p:nvPicPr>
          <p:cNvPr id="12" name="Picture 11" descr="A black and white logo with a fork and a hand&#10;&#10;AI-generated content may be incorrect.">
            <a:extLst>
              <a:ext uri="{FF2B5EF4-FFF2-40B4-BE49-F238E27FC236}">
                <a16:creationId xmlns:a16="http://schemas.microsoft.com/office/drawing/2014/main" id="{0327379C-8127-6639-57D0-EC2D191F0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7322" y="5223174"/>
            <a:ext cx="2037355" cy="981397"/>
          </a:xfrm>
          <a:prstGeom prst="rect">
            <a:avLst/>
          </a:prstGeom>
        </p:spPr>
      </p:pic>
    </p:spTree>
    <p:extLst>
      <p:ext uri="{BB962C8B-B14F-4D97-AF65-F5344CB8AC3E}">
        <p14:creationId xmlns:p14="http://schemas.microsoft.com/office/powerpoint/2010/main" val="39654393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65BB6-F2F1-68D7-3AB3-2405669109A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DF9CED9-A0B7-47FC-AD37-7ACD4E5B3527}"/>
              </a:ext>
            </a:extLst>
          </p:cNvPr>
          <p:cNvSpPr/>
          <p:nvPr/>
        </p:nvSpPr>
        <p:spPr>
          <a:xfrm>
            <a:off x="0" y="0"/>
            <a:ext cx="12192000" cy="139065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9F2B2F5-815F-A652-FED3-167FB4052F10}"/>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Introduction </a:t>
            </a:r>
          </a:p>
          <a:p>
            <a:r>
              <a:rPr lang="en-US" sz="2800" i="1" dirty="0">
                <a:solidFill>
                  <a:schemeClr val="accent2"/>
                </a:solidFill>
                <a:latin typeface="Arial" panose="020B0604020202020204" pitchFamily="34" charset="0"/>
                <a:ea typeface="Calibri" panose="020F0502020204030204" pitchFamily="34" charset="0"/>
                <a:cs typeface="Arial" panose="020B0604020202020204" pitchFamily="34" charset="0"/>
              </a:rPr>
              <a:t>Temperature Monitoring</a:t>
            </a:r>
          </a:p>
        </p:txBody>
      </p:sp>
      <p:sp>
        <p:nvSpPr>
          <p:cNvPr id="7" name="TextBox 6">
            <a:extLst>
              <a:ext uri="{FF2B5EF4-FFF2-40B4-BE49-F238E27FC236}">
                <a16:creationId xmlns:a16="http://schemas.microsoft.com/office/drawing/2014/main" id="{C7576C8C-B0D2-EDF4-1A2B-21447533493D}"/>
              </a:ext>
            </a:extLst>
          </p:cNvPr>
          <p:cNvSpPr txBox="1"/>
          <p:nvPr/>
        </p:nvSpPr>
        <p:spPr>
          <a:xfrm>
            <a:off x="610668" y="1783348"/>
            <a:ext cx="10153410" cy="4093428"/>
          </a:xfrm>
          <a:prstGeom prst="rect">
            <a:avLst/>
          </a:prstGeom>
          <a:noFill/>
        </p:spPr>
        <p:txBody>
          <a:bodyPr wrap="square" rtlCol="0">
            <a:spAutoFit/>
          </a:bodyPr>
          <a:lstStyle/>
          <a:p>
            <a:r>
              <a:rPr lang="en-US" sz="2800" b="1" i="0" u="sng" strike="noStrike" baseline="0" dirty="0">
                <a:solidFill>
                  <a:srgbClr val="000000"/>
                </a:solidFill>
                <a:latin typeface="Arial" panose="020B0604020202020204" pitchFamily="34" charset="0"/>
              </a:rPr>
              <a:t>Updated Temperature Monitoring Requirement</a:t>
            </a:r>
          </a:p>
          <a:p>
            <a:pPr marL="514350" indent="-514350">
              <a:buFont typeface="+mj-lt"/>
              <a:buAutoNum type="alphaLcPeriod"/>
            </a:pPr>
            <a:r>
              <a:rPr lang="en-US" sz="2400" dirty="0">
                <a:solidFill>
                  <a:srgbClr val="000000"/>
                </a:solidFill>
                <a:latin typeface="Arial" panose="020B0604020202020204" pitchFamily="34" charset="0"/>
              </a:rPr>
              <a:t>Food being distributed from just-in-time deliveries must be checked to guarantee it is within the correct temperature range</a:t>
            </a:r>
          </a:p>
          <a:p>
            <a:pPr marL="514350" indent="-514350">
              <a:buFont typeface="+mj-lt"/>
              <a:buAutoNum type="alphaLcPeriod"/>
            </a:pPr>
            <a:r>
              <a:rPr lang="en-US" sz="2400" dirty="0">
                <a:solidFill>
                  <a:srgbClr val="000000"/>
                </a:solidFill>
                <a:latin typeface="Arial" panose="020B0604020202020204" pitchFamily="34" charset="0"/>
              </a:rPr>
              <a:t>To ensure food safety during distributions with just-in-time deliveries</a:t>
            </a:r>
          </a:p>
          <a:p>
            <a:endParaRPr lang="en-US" sz="2400" dirty="0">
              <a:solidFill>
                <a:srgbClr val="000000"/>
              </a:solidFill>
              <a:latin typeface="Arial" panose="020B0604020202020204" pitchFamily="34" charset="0"/>
            </a:endParaRPr>
          </a:p>
          <a:p>
            <a:r>
              <a:rPr lang="en-US" sz="2400" b="1" dirty="0">
                <a:solidFill>
                  <a:srgbClr val="000000"/>
                </a:solidFill>
                <a:latin typeface="Arial" panose="020B0604020202020204" pitchFamily="34" charset="0"/>
              </a:rPr>
              <a:t>Partners will be provided with Digital Probe Thermometers and an Infrared (IR) Thermometer</a:t>
            </a:r>
          </a:p>
          <a:p>
            <a:pPr lvl="1"/>
            <a:endParaRPr lang="en-US" sz="2800" b="0" i="0" u="none" strike="noStrike" baseline="0" dirty="0">
              <a:solidFill>
                <a:srgbClr val="000000"/>
              </a:solidFill>
              <a:latin typeface="Arial" panose="020B0604020202020204" pitchFamily="34" charset="0"/>
            </a:endParaRPr>
          </a:p>
          <a:p>
            <a:endParaRPr lang="en-US" sz="1800" b="0" i="0" u="none" strike="noStrike" baseline="0" dirty="0">
              <a:solidFill>
                <a:srgbClr val="000000"/>
              </a:solidFill>
              <a:latin typeface="Arial" panose="020B0604020202020204" pitchFamily="34" charset="0"/>
            </a:endParaRPr>
          </a:p>
          <a:p>
            <a:pPr marL="285750" indent="-285750">
              <a:buFont typeface="Arial" panose="020B0604020202020204" pitchFamily="34" charset="0"/>
              <a:buChar char="•"/>
            </a:pPr>
            <a:endParaRPr lang="en-US" sz="1800" b="0" i="0" u="none" strike="noStrike" baseline="0" dirty="0">
              <a:solidFill>
                <a:srgbClr val="000000"/>
              </a:solidFill>
              <a:latin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pic>
        <p:nvPicPr>
          <p:cNvPr id="4" name="Picture 3" descr="A logo for a charity&#10;&#10;AI-generated content may be incorrect.">
            <a:extLst>
              <a:ext uri="{FF2B5EF4-FFF2-40B4-BE49-F238E27FC236}">
                <a16:creationId xmlns:a16="http://schemas.microsoft.com/office/drawing/2014/main" id="{27949F47-9999-FB86-F049-5A9F2A0A1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spTree>
    <p:extLst>
      <p:ext uri="{BB962C8B-B14F-4D97-AF65-F5344CB8AC3E}">
        <p14:creationId xmlns:p14="http://schemas.microsoft.com/office/powerpoint/2010/main" val="22475942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24AE9-72A3-7C0F-C7B5-76F789CC992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6554ACF-423A-12FA-8EBF-DAE931DFBC0F}"/>
              </a:ext>
            </a:extLst>
          </p:cNvPr>
          <p:cNvSpPr/>
          <p:nvPr/>
        </p:nvSpPr>
        <p:spPr>
          <a:xfrm>
            <a:off x="0" y="0"/>
            <a:ext cx="12192000" cy="139065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1E0D9BE-82BB-B9E6-BCCD-0959AEE834B0}"/>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Who is Required to Temp?</a:t>
            </a:r>
          </a:p>
          <a:p>
            <a:r>
              <a:rPr lang="en-US" sz="2800" i="1" dirty="0">
                <a:solidFill>
                  <a:schemeClr val="accent1"/>
                </a:solidFill>
                <a:latin typeface="Arial" panose="020B0604020202020204" pitchFamily="34" charset="0"/>
                <a:ea typeface="Calibri" panose="020F0502020204030204" pitchFamily="34" charset="0"/>
                <a:cs typeface="Arial" panose="020B0604020202020204" pitchFamily="34" charset="0"/>
              </a:rPr>
              <a:t>Temperature Monitoring</a:t>
            </a:r>
          </a:p>
        </p:txBody>
      </p:sp>
      <p:sp>
        <p:nvSpPr>
          <p:cNvPr id="7" name="TextBox 6">
            <a:extLst>
              <a:ext uri="{FF2B5EF4-FFF2-40B4-BE49-F238E27FC236}">
                <a16:creationId xmlns:a16="http://schemas.microsoft.com/office/drawing/2014/main" id="{0310F023-BE45-5B8C-7A6B-F681EEC29BEE}"/>
              </a:ext>
            </a:extLst>
          </p:cNvPr>
          <p:cNvSpPr txBox="1"/>
          <p:nvPr/>
        </p:nvSpPr>
        <p:spPr>
          <a:xfrm>
            <a:off x="795676" y="1164619"/>
            <a:ext cx="9046817" cy="4770537"/>
          </a:xfrm>
          <a:prstGeom prst="rect">
            <a:avLst/>
          </a:prstGeom>
          <a:noFill/>
        </p:spPr>
        <p:txBody>
          <a:bodyPr wrap="square" rtlCol="0">
            <a:spAutoFit/>
          </a:bodyPr>
          <a:lstStyle/>
          <a:p>
            <a:endParaRPr lang="en-US" sz="2400" b="0" i="0" u="none" strike="noStrike" baseline="0" dirty="0">
              <a:solidFill>
                <a:srgbClr val="000000"/>
              </a:solidFill>
              <a:latin typeface="Arial" panose="020B0604020202020204" pitchFamily="34" charset="0"/>
            </a:endParaRPr>
          </a:p>
          <a:p>
            <a:pPr marL="514350" indent="-514350">
              <a:buFont typeface="+mj-lt"/>
              <a:buAutoNum type="alphaLcParenR"/>
            </a:pPr>
            <a:r>
              <a:rPr lang="en-US" sz="2800" b="1" i="0" u="sng" strike="noStrike" baseline="0" dirty="0">
                <a:solidFill>
                  <a:srgbClr val="000000"/>
                </a:solidFill>
                <a:latin typeface="Arial" panose="020B0604020202020204" pitchFamily="34" charset="0"/>
              </a:rPr>
              <a:t>Who is required to temp?</a:t>
            </a:r>
          </a:p>
          <a:p>
            <a:pPr marL="971550" lvl="1" indent="-514350">
              <a:buFont typeface="+mj-lt"/>
              <a:buAutoNum type="romanLcPeriod"/>
            </a:pPr>
            <a:r>
              <a:rPr lang="en-US" sz="2400" b="0" i="0" u="none" strike="noStrike" baseline="0" dirty="0">
                <a:solidFill>
                  <a:srgbClr val="000000"/>
                </a:solidFill>
                <a:latin typeface="Arial" panose="020B0604020202020204" pitchFamily="34" charset="0"/>
              </a:rPr>
              <a:t>Any partners receiving just-in-time deliveries</a:t>
            </a:r>
            <a:r>
              <a:rPr lang="en-US" sz="2400" dirty="0">
                <a:solidFill>
                  <a:srgbClr val="000000"/>
                </a:solidFill>
                <a:latin typeface="Arial" panose="020B0604020202020204" pitchFamily="34" charset="0"/>
              </a:rPr>
              <a:t> must check the temperature of that food</a:t>
            </a:r>
          </a:p>
          <a:p>
            <a:pPr marL="971550" lvl="1" indent="-514350">
              <a:buFont typeface="+mj-lt"/>
              <a:buAutoNum type="romanLcPeriod"/>
            </a:pPr>
            <a:r>
              <a:rPr lang="en-US" sz="2400" dirty="0">
                <a:solidFill>
                  <a:srgbClr val="000000"/>
                </a:solidFill>
                <a:latin typeface="Arial" panose="020B0604020202020204" pitchFamily="34" charset="0"/>
              </a:rPr>
              <a:t>This specifically affects:</a:t>
            </a:r>
          </a:p>
          <a:p>
            <a:pPr marL="1428750" lvl="2" indent="-514350">
              <a:buFont typeface="+mj-lt"/>
              <a:buAutoNum type="romanLcPeriod"/>
            </a:pPr>
            <a:r>
              <a:rPr lang="en-US" sz="2000" dirty="0">
                <a:solidFill>
                  <a:srgbClr val="000000"/>
                </a:solidFill>
                <a:latin typeface="Arial" panose="020B0604020202020204" pitchFamily="34" charset="0"/>
              </a:rPr>
              <a:t>College Pantries</a:t>
            </a:r>
          </a:p>
          <a:p>
            <a:pPr marL="1428750" lvl="2" indent="-514350">
              <a:buFont typeface="+mj-lt"/>
              <a:buAutoNum type="romanLcPeriod"/>
            </a:pPr>
            <a:r>
              <a:rPr lang="en-US" sz="2000" dirty="0">
                <a:solidFill>
                  <a:srgbClr val="000000"/>
                </a:solidFill>
                <a:latin typeface="Arial" panose="020B0604020202020204" pitchFamily="34" charset="0"/>
              </a:rPr>
              <a:t>Mobile School Pantries</a:t>
            </a:r>
          </a:p>
          <a:p>
            <a:pPr marL="1428750" lvl="2" indent="-514350">
              <a:buFont typeface="+mj-lt"/>
              <a:buAutoNum type="romanLcPeriod"/>
            </a:pPr>
            <a:r>
              <a:rPr lang="en-US" sz="2000" dirty="0">
                <a:solidFill>
                  <a:srgbClr val="000000"/>
                </a:solidFill>
                <a:latin typeface="Arial" panose="020B0604020202020204" pitchFamily="34" charset="0"/>
              </a:rPr>
              <a:t>Senior Grocery</a:t>
            </a:r>
          </a:p>
          <a:p>
            <a:pPr marL="1428750" lvl="2" indent="-514350">
              <a:buFont typeface="+mj-lt"/>
              <a:buAutoNum type="romanLcPeriod"/>
            </a:pPr>
            <a:r>
              <a:rPr lang="en-US" sz="2000" dirty="0">
                <a:solidFill>
                  <a:srgbClr val="000000"/>
                </a:solidFill>
                <a:latin typeface="Arial" panose="020B0604020202020204" pitchFamily="34" charset="0"/>
              </a:rPr>
              <a:t>Traditional Partners</a:t>
            </a:r>
          </a:p>
          <a:p>
            <a:pPr lvl="1"/>
            <a:endParaRPr lang="en-US" sz="2400" dirty="0">
              <a:solidFill>
                <a:srgbClr val="000000"/>
              </a:solidFill>
              <a:latin typeface="Arial" panose="020B0604020202020204" pitchFamily="34" charset="0"/>
            </a:endParaRPr>
          </a:p>
          <a:p>
            <a:pPr marL="514350" indent="-514350">
              <a:buFont typeface="+mj-lt"/>
              <a:buAutoNum type="alphaLcParenR"/>
            </a:pPr>
            <a:r>
              <a:rPr lang="en-US" sz="2800" b="1" u="sng" dirty="0">
                <a:solidFill>
                  <a:srgbClr val="000000"/>
                </a:solidFill>
                <a:latin typeface="Arial" panose="020B0604020202020204" pitchFamily="34" charset="0"/>
                <a:cs typeface="Arial" panose="020B0604020202020204" pitchFamily="34" charset="0"/>
              </a:rPr>
              <a:t>Just-in-time delivery</a:t>
            </a:r>
          </a:p>
          <a:p>
            <a:pPr marL="1028700" lvl="1" indent="-571500">
              <a:buFont typeface="+mj-lt"/>
              <a:buAutoNum type="romanLcPeriod"/>
            </a:pPr>
            <a:r>
              <a:rPr lang="en-US" sz="2400" dirty="0">
                <a:solidFill>
                  <a:srgbClr val="000000"/>
                </a:solidFill>
                <a:latin typeface="Arial" panose="020B0604020202020204" pitchFamily="34" charset="0"/>
                <a:cs typeface="Arial" panose="020B0604020202020204" pitchFamily="34" charset="0"/>
              </a:rPr>
              <a:t>Deliveries from SHBOC to a partner site that does distribution after delivery</a:t>
            </a:r>
          </a:p>
        </p:txBody>
      </p:sp>
      <p:pic>
        <p:nvPicPr>
          <p:cNvPr id="4" name="Picture 3" descr="A logo for a charity&#10;&#10;AI-generated content may be incorrect.">
            <a:extLst>
              <a:ext uri="{FF2B5EF4-FFF2-40B4-BE49-F238E27FC236}">
                <a16:creationId xmlns:a16="http://schemas.microsoft.com/office/drawing/2014/main" id="{D22CA0F0-6A9F-D541-C8DC-ED9828C4D6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spTree>
    <p:extLst>
      <p:ext uri="{BB962C8B-B14F-4D97-AF65-F5344CB8AC3E}">
        <p14:creationId xmlns:p14="http://schemas.microsoft.com/office/powerpoint/2010/main" val="33150632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8D03A-8C82-4A4F-F7AE-84713AFC37A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295C9EC-688F-905A-D8E9-B4983991258C}"/>
              </a:ext>
            </a:extLst>
          </p:cNvPr>
          <p:cNvSpPr/>
          <p:nvPr/>
        </p:nvSpPr>
        <p:spPr>
          <a:xfrm>
            <a:off x="0" y="0"/>
            <a:ext cx="12192000" cy="13906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8FB4CC8-9A5F-54F1-83EE-A03EA27C2D24}"/>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Calibrating Thermometer </a:t>
            </a:r>
          </a:p>
          <a:p>
            <a:r>
              <a:rPr lang="en-US" sz="2800" i="1" dirty="0">
                <a:solidFill>
                  <a:schemeClr val="accent2"/>
                </a:solidFill>
                <a:latin typeface="Arial" panose="020B0604020202020204" pitchFamily="34" charset="0"/>
                <a:ea typeface="Calibri" panose="020F0502020204030204" pitchFamily="34" charset="0"/>
                <a:cs typeface="Arial" panose="020B0604020202020204" pitchFamily="34" charset="0"/>
              </a:rPr>
              <a:t>Temperature Monitoring</a:t>
            </a:r>
          </a:p>
        </p:txBody>
      </p:sp>
      <p:sp>
        <p:nvSpPr>
          <p:cNvPr id="7" name="TextBox 6">
            <a:extLst>
              <a:ext uri="{FF2B5EF4-FFF2-40B4-BE49-F238E27FC236}">
                <a16:creationId xmlns:a16="http://schemas.microsoft.com/office/drawing/2014/main" id="{C08164F2-BB3C-1161-6F4F-A76E6C755834}"/>
              </a:ext>
            </a:extLst>
          </p:cNvPr>
          <p:cNvSpPr txBox="1"/>
          <p:nvPr/>
        </p:nvSpPr>
        <p:spPr>
          <a:xfrm>
            <a:off x="562541" y="1815432"/>
            <a:ext cx="10687350" cy="4154984"/>
          </a:xfrm>
          <a:prstGeom prst="rect">
            <a:avLst/>
          </a:prstGeom>
          <a:noFill/>
        </p:spPr>
        <p:txBody>
          <a:bodyPr wrap="square" rtlCol="0">
            <a:spAutoFit/>
          </a:bodyPr>
          <a:lstStyle/>
          <a:p>
            <a:r>
              <a:rPr lang="en-US" sz="2800" b="1" u="sng" dirty="0">
                <a:latin typeface="Arial" panose="020B0604020202020204" pitchFamily="34" charset="0"/>
                <a:cs typeface="Arial" panose="020B0604020202020204" pitchFamily="34" charset="0"/>
              </a:rPr>
              <a:t>Calibrating</a:t>
            </a:r>
          </a:p>
          <a:p>
            <a:pPr marL="800100" lvl="1" indent="-342900">
              <a:buFont typeface="+mj-lt"/>
              <a:buAutoNum type="alphaLcPeriod"/>
            </a:pPr>
            <a:r>
              <a:rPr lang="en-US" sz="2400" dirty="0">
                <a:latin typeface="Arial" panose="020B0604020202020204" pitchFamily="34" charset="0"/>
                <a:cs typeface="Arial" panose="020B0604020202020204" pitchFamily="34" charset="0"/>
              </a:rPr>
              <a:t>Checking that the thermometer is showing the correct temperature. </a:t>
            </a:r>
          </a:p>
          <a:p>
            <a:pPr marL="800100" lvl="1" indent="-342900">
              <a:buFont typeface="+mj-lt"/>
              <a:buAutoNum type="alphaLcPeriod"/>
            </a:pPr>
            <a:r>
              <a:rPr lang="en-US" sz="2400" dirty="0">
                <a:latin typeface="Arial" panose="020B0604020202020204" pitchFamily="34" charset="0"/>
                <a:cs typeface="Arial" panose="020B0604020202020204" pitchFamily="34" charset="0"/>
              </a:rPr>
              <a:t>When should you calibrate:</a:t>
            </a:r>
          </a:p>
          <a:p>
            <a:pPr marL="1428750" lvl="2" indent="-514350">
              <a:buFont typeface="+mj-lt"/>
              <a:buAutoNum type="romanLcPeriod"/>
            </a:pPr>
            <a:r>
              <a:rPr lang="en-US" sz="2400" dirty="0">
                <a:latin typeface="Arial" panose="020B0604020202020204" pitchFamily="34" charset="0"/>
                <a:cs typeface="Arial" panose="020B0604020202020204" pitchFamily="34" charset="0"/>
              </a:rPr>
              <a:t>Before first use</a:t>
            </a:r>
          </a:p>
          <a:p>
            <a:pPr marL="1428750" lvl="2" indent="-514350">
              <a:buFont typeface="+mj-lt"/>
              <a:buAutoNum type="romanLcPeriod"/>
            </a:pPr>
            <a:r>
              <a:rPr lang="en-US" sz="2400" dirty="0">
                <a:latin typeface="Arial" panose="020B0604020202020204" pitchFamily="34" charset="0"/>
                <a:cs typeface="Arial" panose="020B0604020202020204" pitchFamily="34" charset="0"/>
              </a:rPr>
              <a:t>Part of their routine when getting ready to set up distribution</a:t>
            </a:r>
          </a:p>
          <a:p>
            <a:pPr marL="1428750" lvl="2" indent="-514350">
              <a:buFont typeface="+mj-lt"/>
              <a:buAutoNum type="romanLcPeriod"/>
            </a:pPr>
            <a:r>
              <a:rPr lang="en-US" sz="2400" dirty="0">
                <a:latin typeface="Arial" panose="020B0604020202020204" pitchFamily="34" charset="0"/>
                <a:cs typeface="Arial" panose="020B0604020202020204" pitchFamily="34" charset="0"/>
              </a:rPr>
              <a:t>After dropping or bumping it</a:t>
            </a:r>
          </a:p>
          <a:p>
            <a:pPr marL="1428750" lvl="2" indent="-514350">
              <a:buFont typeface="+mj-lt"/>
              <a:buAutoNum type="romanLcPeriod"/>
            </a:pPr>
            <a:r>
              <a:rPr lang="en-US" sz="2400" dirty="0">
                <a:latin typeface="Arial" panose="020B0604020202020204" pitchFamily="34" charset="0"/>
                <a:cs typeface="Arial" panose="020B0604020202020204" pitchFamily="34" charset="0"/>
              </a:rPr>
              <a:t>After extreme temperature changes</a:t>
            </a:r>
          </a:p>
          <a:p>
            <a:pPr marL="1428750" lvl="2" indent="-514350">
              <a:buFont typeface="+mj-lt"/>
              <a:buAutoNum type="romanLcPeriod"/>
            </a:pPr>
            <a:r>
              <a:rPr lang="en-US" sz="2400" dirty="0">
                <a:latin typeface="Arial" panose="020B0604020202020204" pitchFamily="34" charset="0"/>
                <a:cs typeface="Arial" panose="020B0604020202020204" pitchFamily="34" charset="0"/>
              </a:rPr>
              <a:t>If readings seem “off”</a:t>
            </a:r>
          </a:p>
          <a:p>
            <a:pPr lvl="2"/>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pic>
        <p:nvPicPr>
          <p:cNvPr id="4" name="Picture 3" descr="A logo for a charity&#10;&#10;AI-generated content may be incorrect.">
            <a:extLst>
              <a:ext uri="{FF2B5EF4-FFF2-40B4-BE49-F238E27FC236}">
                <a16:creationId xmlns:a16="http://schemas.microsoft.com/office/drawing/2014/main" id="{626527AD-B136-4AD5-ACBE-6DE87A2DEB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spTree>
    <p:extLst>
      <p:ext uri="{BB962C8B-B14F-4D97-AF65-F5344CB8AC3E}">
        <p14:creationId xmlns:p14="http://schemas.microsoft.com/office/powerpoint/2010/main" val="9491595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380A0-BD82-FA58-4AA4-7A27F68644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66422F6-1623-ACA1-E28C-370D2162350E}"/>
              </a:ext>
            </a:extLst>
          </p:cNvPr>
          <p:cNvSpPr/>
          <p:nvPr/>
        </p:nvSpPr>
        <p:spPr>
          <a:xfrm>
            <a:off x="0" y="0"/>
            <a:ext cx="12192000" cy="13906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9420F51-72BC-4D68-4156-0D215E912F46}"/>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Calibrating Thermometer </a:t>
            </a:r>
          </a:p>
          <a:p>
            <a:r>
              <a:rPr lang="en-US" sz="2800" i="1" dirty="0">
                <a:solidFill>
                  <a:schemeClr val="accent2"/>
                </a:solidFill>
                <a:latin typeface="Arial" panose="020B0604020202020204" pitchFamily="34" charset="0"/>
                <a:ea typeface="Calibri" panose="020F0502020204030204" pitchFamily="34" charset="0"/>
                <a:cs typeface="Arial" panose="020B0604020202020204" pitchFamily="34" charset="0"/>
              </a:rPr>
              <a:t>Temperature Monitoring</a:t>
            </a:r>
          </a:p>
        </p:txBody>
      </p:sp>
      <p:sp>
        <p:nvSpPr>
          <p:cNvPr id="7" name="TextBox 6">
            <a:extLst>
              <a:ext uri="{FF2B5EF4-FFF2-40B4-BE49-F238E27FC236}">
                <a16:creationId xmlns:a16="http://schemas.microsoft.com/office/drawing/2014/main" id="{492B9C6B-106A-752F-50F7-4DC130A9BDD3}"/>
              </a:ext>
            </a:extLst>
          </p:cNvPr>
          <p:cNvSpPr txBox="1"/>
          <p:nvPr/>
        </p:nvSpPr>
        <p:spPr>
          <a:xfrm>
            <a:off x="562542" y="1815432"/>
            <a:ext cx="7028884" cy="4216539"/>
          </a:xfrm>
          <a:prstGeom prst="rect">
            <a:avLst/>
          </a:prstGeom>
          <a:noFill/>
        </p:spPr>
        <p:txBody>
          <a:bodyPr wrap="square" rtlCol="0">
            <a:spAutoFit/>
          </a:bodyPr>
          <a:lstStyle/>
          <a:p>
            <a:r>
              <a:rPr lang="en-US" sz="2400" b="1" u="sng" dirty="0">
                <a:latin typeface="Arial" panose="020B0604020202020204" pitchFamily="34" charset="0"/>
                <a:cs typeface="Arial" panose="020B0604020202020204" pitchFamily="34" charset="0"/>
              </a:rPr>
              <a:t>Calibrating</a:t>
            </a:r>
            <a:endParaRPr lang="en-US" sz="2400" u="sng" dirty="0">
              <a:latin typeface="Arial" panose="020B0604020202020204" pitchFamily="34" charset="0"/>
              <a:cs typeface="Arial" panose="020B0604020202020204" pitchFamily="34" charset="0"/>
            </a:endParaRPr>
          </a:p>
          <a:p>
            <a:pPr marL="800100" lvl="1" indent="-342900">
              <a:buFont typeface="+mj-lt"/>
              <a:buAutoNum type="alphaLcPeriod"/>
            </a:pPr>
            <a:r>
              <a:rPr lang="en-US" sz="2000" dirty="0">
                <a:latin typeface="Arial" panose="020B0604020202020204" pitchFamily="34" charset="0"/>
                <a:cs typeface="Arial" panose="020B0604020202020204" pitchFamily="34" charset="0"/>
              </a:rPr>
              <a:t>Using a calibrated probe thermometer:</a:t>
            </a:r>
          </a:p>
          <a:p>
            <a:pPr marL="1428750" lvl="2" indent="-514350">
              <a:buFont typeface="+mj-lt"/>
              <a:buAutoNum type="romanLcPeriod"/>
            </a:pPr>
            <a:r>
              <a:rPr lang="en-US" dirty="0">
                <a:latin typeface="Arial" panose="020B0604020202020204" pitchFamily="34" charset="0"/>
                <a:cs typeface="Arial" panose="020B0604020202020204" pitchFamily="34" charset="0"/>
              </a:rPr>
              <a:t>How to calibrate a probe thermometer:</a:t>
            </a:r>
          </a:p>
          <a:p>
            <a:pPr lvl="3"/>
            <a:r>
              <a:rPr lang="en-US" dirty="0">
                <a:latin typeface="Arial" panose="020B0604020202020204" pitchFamily="34" charset="0"/>
                <a:cs typeface="Arial" panose="020B0604020202020204" pitchFamily="34" charset="0"/>
                <a:hlinkClick r:id="rId3"/>
              </a:rPr>
              <a:t>USDA - Calibrating a Thermometer: Ice Water Method</a:t>
            </a:r>
            <a:r>
              <a:rPr lang="en-US" dirty="0">
                <a:latin typeface="Arial" panose="020B0604020202020204" pitchFamily="34" charset="0"/>
                <a:cs typeface="Arial" panose="020B0604020202020204" pitchFamily="34" charset="0"/>
              </a:rPr>
              <a:t> </a:t>
            </a:r>
          </a:p>
          <a:p>
            <a:pPr marL="1428750" lvl="2" indent="-514350">
              <a:buFont typeface="+mj-lt"/>
              <a:buAutoNum type="romanLcPeriod"/>
            </a:pPr>
            <a:r>
              <a:rPr lang="en-US" dirty="0">
                <a:latin typeface="Arial" panose="020B0604020202020204" pitchFamily="34" charset="0"/>
                <a:cs typeface="Arial" panose="020B0604020202020204" pitchFamily="34" charset="0"/>
              </a:rPr>
              <a:t>Instructions for calibrating digital probe thermometer found on the box</a:t>
            </a:r>
          </a:p>
          <a:p>
            <a:pPr marL="971550" lvl="1" indent="-514350">
              <a:buFont typeface="+mj-lt"/>
              <a:buAutoNum type="alphaLcPeriod"/>
            </a:pPr>
            <a:r>
              <a:rPr lang="en-US" sz="2000" dirty="0">
                <a:latin typeface="Arial" panose="020B0604020202020204" pitchFamily="34" charset="0"/>
                <a:cs typeface="Arial" panose="020B0604020202020204" pitchFamily="34" charset="0"/>
              </a:rPr>
              <a:t>Using an IR thermometer </a:t>
            </a:r>
          </a:p>
          <a:p>
            <a:pPr marL="1428750" lvl="2" indent="-514350">
              <a:buFont typeface="+mj-lt"/>
              <a:buAutoNum type="romanLcPeriod"/>
            </a:pPr>
            <a:r>
              <a:rPr lang="en-US" dirty="0">
                <a:latin typeface="Arial" panose="020B0604020202020204" pitchFamily="34" charset="0"/>
                <a:cs typeface="Arial" panose="020B0604020202020204" pitchFamily="34" charset="0"/>
              </a:rPr>
              <a:t>How to verify accuracy for IR thermometer: Calibrating an Infrared Thermometer: 	                 Ice Water Method</a:t>
            </a:r>
          </a:p>
          <a:p>
            <a:pPr marL="1428750" lvl="2" indent="-514350">
              <a:buFont typeface="+mj-lt"/>
              <a:buAutoNum type="romanLcPeriod"/>
            </a:pPr>
            <a:r>
              <a:rPr lang="en-US" dirty="0">
                <a:latin typeface="Arial" panose="020B0604020202020204" pitchFamily="34" charset="0"/>
                <a:cs typeface="Arial" panose="020B0604020202020204" pitchFamily="34" charset="0"/>
              </a:rPr>
              <a:t>Important to follow manufacturer’s guidelines</a:t>
            </a:r>
          </a:p>
          <a:p>
            <a:pPr lvl="3"/>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pic>
        <p:nvPicPr>
          <p:cNvPr id="4" name="Picture 3" descr="A logo for a charity&#10;&#10;AI-generated content may be incorrect.">
            <a:extLst>
              <a:ext uri="{FF2B5EF4-FFF2-40B4-BE49-F238E27FC236}">
                <a16:creationId xmlns:a16="http://schemas.microsoft.com/office/drawing/2014/main" id="{40877DA4-C121-F6FF-0940-DEBCB27F59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pic>
        <p:nvPicPr>
          <p:cNvPr id="5" name="Picture 4">
            <a:extLst>
              <a:ext uri="{FF2B5EF4-FFF2-40B4-BE49-F238E27FC236}">
                <a16:creationId xmlns:a16="http://schemas.microsoft.com/office/drawing/2014/main" id="{16629B0B-4937-2AAA-9DF3-F2F6F73EB274}"/>
              </a:ext>
            </a:extLst>
          </p:cNvPr>
          <p:cNvPicPr>
            <a:picLocks noChangeAspect="1"/>
          </p:cNvPicPr>
          <p:nvPr/>
        </p:nvPicPr>
        <p:blipFill>
          <a:blip r:embed="rId5">
            <a:biLevel thresh="75000"/>
          </a:blip>
          <a:stretch>
            <a:fillRect/>
          </a:stretch>
        </p:blipFill>
        <p:spPr>
          <a:xfrm>
            <a:off x="7952509" y="1706134"/>
            <a:ext cx="3823258" cy="3967532"/>
          </a:xfrm>
          <a:prstGeom prst="rect">
            <a:avLst/>
          </a:prstGeom>
        </p:spPr>
      </p:pic>
    </p:spTree>
    <p:extLst>
      <p:ext uri="{BB962C8B-B14F-4D97-AF65-F5344CB8AC3E}">
        <p14:creationId xmlns:p14="http://schemas.microsoft.com/office/powerpoint/2010/main" val="23738088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279DA-C2DA-1FB1-729E-15B140D86AE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F3ECDB4-0A86-47DA-661D-0029385EEBF0}"/>
              </a:ext>
            </a:extLst>
          </p:cNvPr>
          <p:cNvSpPr/>
          <p:nvPr/>
        </p:nvSpPr>
        <p:spPr>
          <a:xfrm>
            <a:off x="0" y="0"/>
            <a:ext cx="12192000" cy="139065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7349E28-62EC-6F03-9924-5033D2A1B239}"/>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How to Check the Temperature </a:t>
            </a:r>
          </a:p>
          <a:p>
            <a:r>
              <a:rPr lang="en-US" sz="2800" i="1" dirty="0">
                <a:solidFill>
                  <a:schemeClr val="accent1"/>
                </a:solidFill>
                <a:latin typeface="Arial" panose="020B0604020202020204" pitchFamily="34" charset="0"/>
                <a:ea typeface="Calibri" panose="020F0502020204030204" pitchFamily="34" charset="0"/>
                <a:cs typeface="Arial" panose="020B0604020202020204" pitchFamily="34" charset="0"/>
              </a:rPr>
              <a:t>Probe Thermometer Temperature Monitoring </a:t>
            </a:r>
          </a:p>
        </p:txBody>
      </p:sp>
      <p:sp>
        <p:nvSpPr>
          <p:cNvPr id="7" name="TextBox 6">
            <a:extLst>
              <a:ext uri="{FF2B5EF4-FFF2-40B4-BE49-F238E27FC236}">
                <a16:creationId xmlns:a16="http://schemas.microsoft.com/office/drawing/2014/main" id="{5CC8FC2C-6369-EB30-740C-5C5299436916}"/>
              </a:ext>
            </a:extLst>
          </p:cNvPr>
          <p:cNvSpPr txBox="1"/>
          <p:nvPr/>
        </p:nvSpPr>
        <p:spPr>
          <a:xfrm>
            <a:off x="307908" y="1460571"/>
            <a:ext cx="10344049" cy="2954655"/>
          </a:xfrm>
          <a:prstGeom prst="rect">
            <a:avLst/>
          </a:prstGeom>
          <a:noFill/>
        </p:spPr>
        <p:txBody>
          <a:bodyPr wrap="square" rtlCol="0">
            <a:spAutoFit/>
          </a:bodyPr>
          <a:lstStyle/>
          <a:p>
            <a:r>
              <a:rPr lang="en-US" sz="2800" b="1" u="sng" dirty="0">
                <a:latin typeface="Arial" panose="020B0604020202020204" pitchFamily="34" charset="0"/>
                <a:cs typeface="Arial" panose="020B0604020202020204" pitchFamily="34" charset="0"/>
              </a:rPr>
              <a:t>How to Check Temperatures</a:t>
            </a:r>
          </a:p>
          <a:p>
            <a:pPr marL="914400" lvl="1" indent="-457200">
              <a:buFont typeface="+mj-lt"/>
              <a:buAutoNum type="alphaLcPeriod"/>
            </a:pPr>
            <a:r>
              <a:rPr lang="en-US" sz="2400" dirty="0">
                <a:latin typeface="Arial" panose="020B0604020202020204" pitchFamily="34" charset="0"/>
                <a:cs typeface="Arial" panose="020B0604020202020204" pitchFamily="34" charset="0"/>
              </a:rPr>
              <a:t>Sample one cold and one frozen item from the load</a:t>
            </a:r>
          </a:p>
          <a:p>
            <a:pPr marL="1428750" lvl="2" indent="-514350">
              <a:buFont typeface="+mj-lt"/>
              <a:buAutoNum type="romanLcPeriod"/>
            </a:pPr>
            <a:r>
              <a:rPr lang="en-US" sz="2200" b="1" dirty="0">
                <a:latin typeface="Arial" panose="020B0604020202020204" pitchFamily="34" charset="0"/>
                <a:cs typeface="Arial" panose="020B0604020202020204" pitchFamily="34" charset="0"/>
              </a:rPr>
              <a:t>Probe thermometer:</a:t>
            </a:r>
            <a:r>
              <a:rPr lang="en-US" sz="2200" dirty="0">
                <a:latin typeface="Arial" panose="020B0604020202020204" pitchFamily="34" charset="0"/>
                <a:cs typeface="Arial" panose="020B0604020202020204" pitchFamily="34" charset="0"/>
              </a:rPr>
              <a:t> place between two similar items (do not puncture or open packaging</a:t>
            </a:r>
          </a:p>
          <a:p>
            <a:pPr marL="1428750" lvl="2" indent="-514350">
              <a:buFont typeface="+mj-lt"/>
              <a:buAutoNum type="romanLcPeriod"/>
            </a:pPr>
            <a:r>
              <a:rPr lang="en-US" sz="2200" b="1" dirty="0">
                <a:latin typeface="Arial" panose="020B0604020202020204" pitchFamily="34" charset="0"/>
                <a:cs typeface="Arial" panose="020B0604020202020204" pitchFamily="34" charset="0"/>
              </a:rPr>
              <a:t>IR thermometer: </a:t>
            </a:r>
            <a:r>
              <a:rPr lang="en-US" sz="2200" dirty="0">
                <a:latin typeface="Arial" panose="020B0604020202020204" pitchFamily="34" charset="0"/>
                <a:cs typeface="Arial" panose="020B0604020202020204" pitchFamily="34" charset="0"/>
              </a:rPr>
              <a:t>point IR laser directly at the center of the product</a:t>
            </a:r>
            <a:endParaRPr lang="en-US" sz="2200" b="1" dirty="0">
              <a:latin typeface="Arial" panose="020B0604020202020204" pitchFamily="34" charset="0"/>
              <a:cs typeface="Arial" panose="020B0604020202020204" pitchFamily="34" charset="0"/>
            </a:endParaRPr>
          </a:p>
          <a:p>
            <a:pPr marL="971550" lvl="1" indent="-514350">
              <a:buFont typeface="+mj-lt"/>
              <a:buAutoNum type="alphaLcPeriod"/>
            </a:pPr>
            <a:r>
              <a:rPr lang="en-US" sz="2000" dirty="0">
                <a:latin typeface="Arial" panose="020B0604020202020204" pitchFamily="34" charset="0"/>
                <a:cs typeface="Arial" panose="020B0604020202020204" pitchFamily="34" charset="0"/>
              </a:rPr>
              <a:t>If </a:t>
            </a:r>
            <a:r>
              <a:rPr lang="en-US" sz="2000" b="1" dirty="0">
                <a:latin typeface="Arial" panose="020B0604020202020204" pitchFamily="34" charset="0"/>
                <a:cs typeface="Arial" panose="020B0604020202020204" pitchFamily="34" charset="0"/>
              </a:rPr>
              <a:t>MILK </a:t>
            </a:r>
            <a:r>
              <a:rPr lang="en-US" sz="2000" dirty="0">
                <a:latin typeface="Arial" panose="020B0604020202020204" pitchFamily="34" charset="0"/>
                <a:cs typeface="Arial" panose="020B0604020202020204" pitchFamily="34" charset="0"/>
              </a:rPr>
              <a:t>or </a:t>
            </a:r>
            <a:r>
              <a:rPr lang="en-US" sz="2000" b="1" dirty="0">
                <a:latin typeface="Arial" panose="020B0604020202020204" pitchFamily="34" charset="0"/>
                <a:cs typeface="Arial" panose="020B0604020202020204" pitchFamily="34" charset="0"/>
              </a:rPr>
              <a:t>CHICKEN</a:t>
            </a:r>
            <a:r>
              <a:rPr lang="en-US" sz="2000" dirty="0">
                <a:latin typeface="Arial" panose="020B0604020202020204" pitchFamily="34" charset="0"/>
                <a:cs typeface="Arial" panose="020B0604020202020204" pitchFamily="34" charset="0"/>
              </a:rPr>
              <a:t> are present, those items </a:t>
            </a:r>
            <a:r>
              <a:rPr lang="en-US" sz="2000" b="1" dirty="0">
                <a:latin typeface="Arial" panose="020B0604020202020204" pitchFamily="34" charset="0"/>
                <a:cs typeface="Arial" panose="020B0604020202020204" pitchFamily="34" charset="0"/>
              </a:rPr>
              <a:t>MUST</a:t>
            </a:r>
            <a:r>
              <a:rPr lang="en-US" sz="2000" dirty="0">
                <a:latin typeface="Arial" panose="020B0604020202020204" pitchFamily="34" charset="0"/>
                <a:cs typeface="Arial" panose="020B0604020202020204" pitchFamily="34" charset="0"/>
              </a:rPr>
              <a:t> be checked</a:t>
            </a:r>
          </a:p>
          <a:p>
            <a:pPr marL="971550" lvl="1" indent="-514350">
              <a:buFont typeface="+mj-lt"/>
              <a:buAutoNum type="alphaLcPeriod"/>
            </a:pPr>
            <a:r>
              <a:rPr lang="en-US" sz="2000" dirty="0">
                <a:latin typeface="Arial" panose="020B0604020202020204" pitchFamily="34" charset="0"/>
                <a:cs typeface="Arial" panose="020B0604020202020204" pitchFamily="34" charset="0"/>
              </a:rPr>
              <a:t>Wait for stable reading</a:t>
            </a:r>
          </a:p>
          <a:p>
            <a:endParaRPr lang="en-US" sz="2800" dirty="0">
              <a:latin typeface="Arial" panose="020B0604020202020204" pitchFamily="34" charset="0"/>
              <a:cs typeface="Arial" panose="020B0604020202020204" pitchFamily="34" charset="0"/>
            </a:endParaRPr>
          </a:p>
        </p:txBody>
      </p:sp>
      <p:pic>
        <p:nvPicPr>
          <p:cNvPr id="4" name="Picture 3" descr="A logo for a charity&#10;&#10;AI-generated content may be incorrect.">
            <a:extLst>
              <a:ext uri="{FF2B5EF4-FFF2-40B4-BE49-F238E27FC236}">
                <a16:creationId xmlns:a16="http://schemas.microsoft.com/office/drawing/2014/main" id="{A5FFC167-7341-6E1A-64D9-E2FE83A00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pic>
        <p:nvPicPr>
          <p:cNvPr id="12" name="Picture 11" descr="The image shows two blue plastic milk containers, one with a temperature reading of 35.2ￂﾰC, being monitored by a digital thermometer.&#10;&#10;AI-generated content may be incorrect.">
            <a:extLst>
              <a:ext uri="{FF2B5EF4-FFF2-40B4-BE49-F238E27FC236}">
                <a16:creationId xmlns:a16="http://schemas.microsoft.com/office/drawing/2014/main" id="{DC5AE680-0352-F467-532A-0F64D988C14F}"/>
              </a:ext>
            </a:extLst>
          </p:cNvPr>
          <p:cNvPicPr>
            <a:picLocks noChangeAspect="1"/>
          </p:cNvPicPr>
          <p:nvPr/>
        </p:nvPicPr>
        <p:blipFill>
          <a:blip r:embed="rId4"/>
          <a:stretch>
            <a:fillRect/>
          </a:stretch>
        </p:blipFill>
        <p:spPr>
          <a:xfrm>
            <a:off x="5569126" y="4119605"/>
            <a:ext cx="2705157" cy="1969544"/>
          </a:xfrm>
          <a:prstGeom prst="rect">
            <a:avLst/>
          </a:prstGeom>
          <a:ln w="38100">
            <a:solidFill>
              <a:srgbClr val="002060"/>
            </a:solidFill>
          </a:ln>
        </p:spPr>
      </p:pic>
      <p:pic>
        <p:nvPicPr>
          <p:cNvPr id="14" name="Picture 13" descr="The image shows three plastic packs containing raw chicken breast, a thermometer, and a thermometer probe inserted into one of the packs.&#10;&#10;AI-generated content may be incorrect.">
            <a:extLst>
              <a:ext uri="{FF2B5EF4-FFF2-40B4-BE49-F238E27FC236}">
                <a16:creationId xmlns:a16="http://schemas.microsoft.com/office/drawing/2014/main" id="{9F061DB5-2E86-A6A7-7391-D33E2440AAD1}"/>
              </a:ext>
            </a:extLst>
          </p:cNvPr>
          <p:cNvPicPr>
            <a:picLocks noChangeAspect="1"/>
          </p:cNvPicPr>
          <p:nvPr/>
        </p:nvPicPr>
        <p:blipFill>
          <a:blip r:embed="rId5"/>
          <a:stretch>
            <a:fillRect/>
          </a:stretch>
        </p:blipFill>
        <p:spPr>
          <a:xfrm>
            <a:off x="578619" y="4122174"/>
            <a:ext cx="2621283" cy="1969544"/>
          </a:xfrm>
          <a:prstGeom prst="rect">
            <a:avLst/>
          </a:prstGeom>
          <a:ln w="38100">
            <a:solidFill>
              <a:srgbClr val="002060"/>
            </a:solidFill>
          </a:ln>
        </p:spPr>
      </p:pic>
      <p:pic>
        <p:nvPicPr>
          <p:cNvPr id="16" name="Picture 15" descr="The image shows a hand holding a yellow digital thermometer with a reading of ￂﾺC/ￂﾺF, placed next to a plastic bag containing a dough ball.&#10;&#10;AI-generated content may be incorrect.">
            <a:extLst>
              <a:ext uri="{FF2B5EF4-FFF2-40B4-BE49-F238E27FC236}">
                <a16:creationId xmlns:a16="http://schemas.microsoft.com/office/drawing/2014/main" id="{D14A984E-C32D-FFA7-DC87-5ED7530AE77D}"/>
              </a:ext>
            </a:extLst>
          </p:cNvPr>
          <p:cNvPicPr>
            <a:picLocks noChangeAspect="1"/>
          </p:cNvPicPr>
          <p:nvPr/>
        </p:nvPicPr>
        <p:blipFill>
          <a:blip r:embed="rId6"/>
          <a:srcRect l="50000"/>
          <a:stretch>
            <a:fillRect/>
          </a:stretch>
        </p:blipFill>
        <p:spPr>
          <a:xfrm>
            <a:off x="8543313" y="4119605"/>
            <a:ext cx="1477159" cy="1969544"/>
          </a:xfrm>
          <a:prstGeom prst="rect">
            <a:avLst/>
          </a:prstGeom>
          <a:solidFill>
            <a:srgbClr val="002060"/>
          </a:solidFill>
          <a:ln w="38100">
            <a:solidFill>
              <a:srgbClr val="002060"/>
            </a:solidFill>
          </a:ln>
        </p:spPr>
      </p:pic>
      <p:pic>
        <p:nvPicPr>
          <p:cNvPr id="18" name="Picture 17" descr="The image shows a hand holding a yellow digital thermometer with a reading of ￂﾺC/ￂﾺF, placed next to a plastic bag containing a dough ball.&#10;&#10;AI-generated content may be incorrect.">
            <a:extLst>
              <a:ext uri="{FF2B5EF4-FFF2-40B4-BE49-F238E27FC236}">
                <a16:creationId xmlns:a16="http://schemas.microsoft.com/office/drawing/2014/main" id="{29645557-DC4E-3C50-A921-BA13F944E57A}"/>
              </a:ext>
            </a:extLst>
          </p:cNvPr>
          <p:cNvPicPr>
            <a:picLocks noChangeAspect="1"/>
          </p:cNvPicPr>
          <p:nvPr/>
        </p:nvPicPr>
        <p:blipFill>
          <a:blip r:embed="rId6"/>
          <a:srcRect r="50000"/>
          <a:stretch>
            <a:fillRect/>
          </a:stretch>
        </p:blipFill>
        <p:spPr>
          <a:xfrm>
            <a:off x="3645935" y="4119605"/>
            <a:ext cx="1477158" cy="1969544"/>
          </a:xfrm>
          <a:prstGeom prst="rect">
            <a:avLst/>
          </a:prstGeom>
          <a:ln w="38100">
            <a:solidFill>
              <a:srgbClr val="002060"/>
            </a:solidFill>
          </a:ln>
        </p:spPr>
      </p:pic>
    </p:spTree>
    <p:extLst>
      <p:ext uri="{BB962C8B-B14F-4D97-AF65-F5344CB8AC3E}">
        <p14:creationId xmlns:p14="http://schemas.microsoft.com/office/powerpoint/2010/main" val="29963259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46DF3-77E2-1C1D-0346-C6E343E1B7E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C2A94EC-9A44-6D46-35F3-0A6E465D6018}"/>
              </a:ext>
            </a:extLst>
          </p:cNvPr>
          <p:cNvSpPr/>
          <p:nvPr/>
        </p:nvSpPr>
        <p:spPr>
          <a:xfrm>
            <a:off x="0" y="0"/>
            <a:ext cx="12192000" cy="139065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F872DAA-D0E0-5CD9-7754-4E6E7C0218F4}"/>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How to Check the Temperature </a:t>
            </a:r>
          </a:p>
          <a:p>
            <a:r>
              <a:rPr lang="en-US" sz="2800" i="1" dirty="0">
                <a:solidFill>
                  <a:schemeClr val="accent1"/>
                </a:solidFill>
                <a:latin typeface="Arial" panose="020B0604020202020204" pitchFamily="34" charset="0"/>
                <a:ea typeface="Calibri" panose="020F0502020204030204" pitchFamily="34" charset="0"/>
                <a:cs typeface="Arial" panose="020B0604020202020204" pitchFamily="34" charset="0"/>
              </a:rPr>
              <a:t>Temperature Monitoring </a:t>
            </a:r>
          </a:p>
        </p:txBody>
      </p:sp>
      <p:sp>
        <p:nvSpPr>
          <p:cNvPr id="7" name="TextBox 6">
            <a:extLst>
              <a:ext uri="{FF2B5EF4-FFF2-40B4-BE49-F238E27FC236}">
                <a16:creationId xmlns:a16="http://schemas.microsoft.com/office/drawing/2014/main" id="{604B35BF-F2E1-E174-9291-975C2513C49C}"/>
              </a:ext>
            </a:extLst>
          </p:cNvPr>
          <p:cNvSpPr txBox="1"/>
          <p:nvPr/>
        </p:nvSpPr>
        <p:spPr>
          <a:xfrm>
            <a:off x="400376" y="1507103"/>
            <a:ext cx="7391901" cy="1538883"/>
          </a:xfrm>
          <a:prstGeom prst="rect">
            <a:avLst/>
          </a:prstGeom>
          <a:noFill/>
        </p:spPr>
        <p:txBody>
          <a:bodyPr wrap="square" rtlCol="0">
            <a:spAutoFit/>
          </a:bodyPr>
          <a:lstStyle/>
          <a:p>
            <a:r>
              <a:rPr lang="en-US" sz="2000" b="1" u="sng" dirty="0">
                <a:latin typeface="Arial" panose="020B0604020202020204" pitchFamily="34" charset="0"/>
                <a:cs typeface="Arial" panose="020B0604020202020204" pitchFamily="34" charset="0"/>
              </a:rPr>
              <a:t>How to Check Temperatures</a:t>
            </a:r>
          </a:p>
          <a:p>
            <a:pPr marL="914400" lvl="1" indent="-457200">
              <a:buFont typeface="+mj-lt"/>
              <a:buAutoNum type="alphaLcPeriod"/>
            </a:pPr>
            <a:r>
              <a:rPr lang="en-US" dirty="0">
                <a:latin typeface="Arial" panose="020B0604020202020204" pitchFamily="34" charset="0"/>
                <a:cs typeface="Arial" panose="020B0604020202020204" pitchFamily="34" charset="0"/>
              </a:rPr>
              <a:t>Ensure the coldest part of the package is being measured</a:t>
            </a:r>
          </a:p>
          <a:p>
            <a:pPr marL="914400" lvl="1" indent="-457200">
              <a:buFont typeface="+mj-lt"/>
              <a:buAutoNum type="alphaLcPeriod"/>
            </a:pPr>
            <a:r>
              <a:rPr lang="en-US" dirty="0">
                <a:latin typeface="Arial" panose="020B0604020202020204" pitchFamily="34" charset="0"/>
                <a:cs typeface="Arial" panose="020B0604020202020204" pitchFamily="34" charset="0"/>
              </a:rPr>
              <a:t>Use best judgment and avoid air pockets when measuring temperature</a:t>
            </a:r>
          </a:p>
          <a:p>
            <a:endParaRPr lang="en-US" sz="2000" dirty="0">
              <a:latin typeface="Arial" panose="020B0604020202020204" pitchFamily="34" charset="0"/>
              <a:cs typeface="Arial" panose="020B0604020202020204" pitchFamily="34" charset="0"/>
            </a:endParaRPr>
          </a:p>
        </p:txBody>
      </p:sp>
      <p:pic>
        <p:nvPicPr>
          <p:cNvPr id="4" name="Picture 3" descr="A logo for a charity&#10;&#10;AI-generated content may be incorrect.">
            <a:extLst>
              <a:ext uri="{FF2B5EF4-FFF2-40B4-BE49-F238E27FC236}">
                <a16:creationId xmlns:a16="http://schemas.microsoft.com/office/drawing/2014/main" id="{125588E7-6D15-86BC-48E5-F3E4EA051B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1219" y="6146306"/>
            <a:ext cx="1286104" cy="613885"/>
          </a:xfrm>
          <a:prstGeom prst="rect">
            <a:avLst/>
          </a:prstGeom>
        </p:spPr>
      </p:pic>
      <p:pic>
        <p:nvPicPr>
          <p:cNvPr id="9" name="Picture 8" descr="The image shows a worker wearing a reflective vest holding a box of Oikos Prodigy Probiotic Protein Powder, a digital thermometer, and various containers of powdered milk products.&#10;&#10;AI-generated content may be incorrect.">
            <a:extLst>
              <a:ext uri="{FF2B5EF4-FFF2-40B4-BE49-F238E27FC236}">
                <a16:creationId xmlns:a16="http://schemas.microsoft.com/office/drawing/2014/main" id="{56326190-3382-0EDD-5813-27D8AE180C5C}"/>
              </a:ext>
            </a:extLst>
          </p:cNvPr>
          <p:cNvPicPr>
            <a:picLocks noChangeAspect="1"/>
          </p:cNvPicPr>
          <p:nvPr/>
        </p:nvPicPr>
        <p:blipFill>
          <a:blip r:embed="rId4">
            <a:extLst>
              <a:ext uri="{28A0092B-C50C-407E-A947-70E740481C1C}">
                <a14:useLocalDpi xmlns:a14="http://schemas.microsoft.com/office/drawing/2010/main" val="0"/>
              </a:ext>
            </a:extLst>
          </a:blip>
          <a:srcRect r="14562" b="27935"/>
          <a:stretch>
            <a:fillRect/>
          </a:stretch>
        </p:blipFill>
        <p:spPr>
          <a:xfrm>
            <a:off x="400376" y="2841599"/>
            <a:ext cx="2423448" cy="1516532"/>
          </a:xfrm>
          <a:prstGeom prst="rect">
            <a:avLst/>
          </a:prstGeom>
          <a:ln w="38100">
            <a:solidFill>
              <a:schemeClr val="accent2"/>
            </a:solidFill>
          </a:ln>
        </p:spPr>
      </p:pic>
      <p:pic>
        <p:nvPicPr>
          <p:cNvPr id="12" name="Picture 11" descr="The image shows a stack of Oikos Protein Powder boxes, with a digital thermometer in the foreground.&#10;&#10;AI-generated content may be incorrect.">
            <a:extLst>
              <a:ext uri="{FF2B5EF4-FFF2-40B4-BE49-F238E27FC236}">
                <a16:creationId xmlns:a16="http://schemas.microsoft.com/office/drawing/2014/main" id="{F0E45A52-C2D4-AE6D-874B-60A56167E948}"/>
              </a:ext>
            </a:extLst>
          </p:cNvPr>
          <p:cNvPicPr>
            <a:picLocks noChangeAspect="1"/>
          </p:cNvPicPr>
          <p:nvPr/>
        </p:nvPicPr>
        <p:blipFill>
          <a:blip r:embed="rId5">
            <a:extLst>
              <a:ext uri="{28A0092B-C50C-407E-A947-70E740481C1C}">
                <a14:useLocalDpi xmlns:a14="http://schemas.microsoft.com/office/drawing/2010/main" val="0"/>
              </a:ext>
            </a:extLst>
          </a:blip>
          <a:srcRect l="25112" b="36088"/>
          <a:stretch>
            <a:fillRect/>
          </a:stretch>
        </p:blipFill>
        <p:spPr>
          <a:xfrm>
            <a:off x="400376" y="4358129"/>
            <a:ext cx="2423448" cy="1664983"/>
          </a:xfrm>
          <a:prstGeom prst="rect">
            <a:avLst/>
          </a:prstGeom>
          <a:ln w="38100">
            <a:solidFill>
              <a:schemeClr val="accent2"/>
            </a:solidFill>
          </a:ln>
        </p:spPr>
      </p:pic>
      <p:pic>
        <p:nvPicPr>
          <p:cNvPr id="18" name="Picture 17" descr="A worker in a warehouse is filling bottles with juice, using a red thermometer for quality control.&#10;&#10;AI-generated content may be incorrect.">
            <a:extLst>
              <a:ext uri="{FF2B5EF4-FFF2-40B4-BE49-F238E27FC236}">
                <a16:creationId xmlns:a16="http://schemas.microsoft.com/office/drawing/2014/main" id="{631F14BA-3A1C-DF20-7E00-2805BB15493D}"/>
              </a:ext>
            </a:extLst>
          </p:cNvPr>
          <p:cNvPicPr>
            <a:picLocks noChangeAspect="1"/>
          </p:cNvPicPr>
          <p:nvPr/>
        </p:nvPicPr>
        <p:blipFill>
          <a:blip r:embed="rId6">
            <a:extLst>
              <a:ext uri="{28A0092B-C50C-407E-A947-70E740481C1C}">
                <a14:useLocalDpi xmlns:a14="http://schemas.microsoft.com/office/drawing/2010/main" val="0"/>
              </a:ext>
            </a:extLst>
          </a:blip>
          <a:srcRect l="20589" t="21041" r="22337" b="18261"/>
          <a:stretch>
            <a:fillRect/>
          </a:stretch>
        </p:blipFill>
        <p:spPr>
          <a:xfrm>
            <a:off x="2823824" y="2841598"/>
            <a:ext cx="2179701" cy="3181379"/>
          </a:xfrm>
          <a:prstGeom prst="rect">
            <a:avLst/>
          </a:prstGeom>
          <a:ln w="38100">
            <a:solidFill>
              <a:schemeClr val="accent2"/>
            </a:solidFill>
          </a:ln>
        </p:spPr>
      </p:pic>
      <p:pic>
        <p:nvPicPr>
          <p:cNvPr id="20" name="Picture 19" descr="The image shows a person wearing blue gloves, holding a red plastic bottle, and standing in a warehouse filled with various food and household items, including dry goods, frozen products, dairy, meat, milk, produce, and non-food items, with a receipt indicating the receipt of 10 items.&#10;&#10;AI-generated content may be incorrect.">
            <a:extLst>
              <a:ext uri="{FF2B5EF4-FFF2-40B4-BE49-F238E27FC236}">
                <a16:creationId xmlns:a16="http://schemas.microsoft.com/office/drawing/2014/main" id="{926D4EB6-2F5D-50C5-29A6-B4D789CA7BC4}"/>
              </a:ext>
            </a:extLst>
          </p:cNvPr>
          <p:cNvPicPr>
            <a:picLocks noChangeAspect="1"/>
          </p:cNvPicPr>
          <p:nvPr/>
        </p:nvPicPr>
        <p:blipFill>
          <a:blip r:embed="rId7">
            <a:extLst>
              <a:ext uri="{28A0092B-C50C-407E-A947-70E740481C1C}">
                <a14:useLocalDpi xmlns:a14="http://schemas.microsoft.com/office/drawing/2010/main" val="0"/>
              </a:ext>
            </a:extLst>
          </a:blip>
          <a:srcRect l="8346" t="8840" r="34580" b="21977"/>
          <a:stretch>
            <a:fillRect/>
          </a:stretch>
        </p:blipFill>
        <p:spPr>
          <a:xfrm>
            <a:off x="5066124" y="2841598"/>
            <a:ext cx="1902681" cy="3181379"/>
          </a:xfrm>
          <a:prstGeom prst="rect">
            <a:avLst/>
          </a:prstGeom>
          <a:ln w="38100">
            <a:solidFill>
              <a:schemeClr val="accent2"/>
            </a:solidFill>
          </a:ln>
        </p:spPr>
      </p:pic>
      <p:pic>
        <p:nvPicPr>
          <p:cNvPr id="6" name="Picture 5" descr="A hand holding a handheld digital thermometer, displaying a temperature reading, with a bowl of mixed berries nearby.&#10;&#10;AI-generated content may be incorrect.">
            <a:extLst>
              <a:ext uri="{FF2B5EF4-FFF2-40B4-BE49-F238E27FC236}">
                <a16:creationId xmlns:a16="http://schemas.microsoft.com/office/drawing/2014/main" id="{425085BA-678B-E72B-A4B5-B9EB8D26DF19}"/>
              </a:ext>
            </a:extLst>
          </p:cNvPr>
          <p:cNvPicPr>
            <a:picLocks noChangeAspect="1"/>
          </p:cNvPicPr>
          <p:nvPr/>
        </p:nvPicPr>
        <p:blipFill>
          <a:blip r:embed="rId8">
            <a:extLst>
              <a:ext uri="{28A0092B-C50C-407E-A947-70E740481C1C}">
                <a14:useLocalDpi xmlns:a14="http://schemas.microsoft.com/office/drawing/2010/main" val="0"/>
              </a:ext>
            </a:extLst>
          </a:blip>
          <a:srcRect l="50810"/>
          <a:stretch>
            <a:fillRect/>
          </a:stretch>
        </p:blipFill>
        <p:spPr>
          <a:xfrm>
            <a:off x="7031404" y="2837670"/>
            <a:ext cx="2262245" cy="3185307"/>
          </a:xfrm>
          <a:prstGeom prst="rect">
            <a:avLst/>
          </a:prstGeom>
          <a:ln w="38100">
            <a:solidFill>
              <a:schemeClr val="accent2"/>
            </a:solidFill>
          </a:ln>
        </p:spPr>
      </p:pic>
    </p:spTree>
    <p:extLst>
      <p:ext uri="{BB962C8B-B14F-4D97-AF65-F5344CB8AC3E}">
        <p14:creationId xmlns:p14="http://schemas.microsoft.com/office/powerpoint/2010/main" val="203053886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83830-B891-9279-40C1-A5F42D0A327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C1BBC66-B730-B126-C8B8-0CEE1BEA7452}"/>
              </a:ext>
            </a:extLst>
          </p:cNvPr>
          <p:cNvSpPr/>
          <p:nvPr/>
        </p:nvSpPr>
        <p:spPr>
          <a:xfrm>
            <a:off x="0" y="0"/>
            <a:ext cx="12192000" cy="139065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34AD8DB-435F-4E37-066F-06F0194EBEC6}"/>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How to Check the Temperature </a:t>
            </a:r>
          </a:p>
          <a:p>
            <a:r>
              <a:rPr lang="en-US" sz="2800" i="1" dirty="0">
                <a:solidFill>
                  <a:schemeClr val="accent1"/>
                </a:solidFill>
                <a:latin typeface="Arial" panose="020B0604020202020204" pitchFamily="34" charset="0"/>
                <a:ea typeface="Calibri" panose="020F0502020204030204" pitchFamily="34" charset="0"/>
                <a:cs typeface="Arial" panose="020B0604020202020204" pitchFamily="34" charset="0"/>
              </a:rPr>
              <a:t>Temperature Monitoring </a:t>
            </a:r>
          </a:p>
        </p:txBody>
      </p:sp>
      <p:sp>
        <p:nvSpPr>
          <p:cNvPr id="7" name="TextBox 6">
            <a:extLst>
              <a:ext uri="{FF2B5EF4-FFF2-40B4-BE49-F238E27FC236}">
                <a16:creationId xmlns:a16="http://schemas.microsoft.com/office/drawing/2014/main" id="{5696B9DE-170A-BA68-8554-C63D254746AE}"/>
              </a:ext>
            </a:extLst>
          </p:cNvPr>
          <p:cNvSpPr txBox="1"/>
          <p:nvPr/>
        </p:nvSpPr>
        <p:spPr>
          <a:xfrm>
            <a:off x="4639339" y="1573530"/>
            <a:ext cx="7391901" cy="3970318"/>
          </a:xfrm>
          <a:prstGeom prst="rect">
            <a:avLst/>
          </a:prstGeom>
          <a:noFill/>
        </p:spPr>
        <p:txBody>
          <a:bodyPr wrap="square" rtlCol="0">
            <a:spAutoFit/>
          </a:bodyPr>
          <a:lstStyle/>
          <a:p>
            <a:r>
              <a:rPr lang="en-US" sz="2800" b="1" u="sng" dirty="0">
                <a:latin typeface="Arial" panose="020B0604020202020204" pitchFamily="34" charset="0"/>
                <a:cs typeface="Arial" panose="020B0604020202020204" pitchFamily="34" charset="0"/>
              </a:rPr>
              <a:t>How to Check Temperatures</a:t>
            </a:r>
          </a:p>
          <a:p>
            <a:pPr marL="914400" lvl="1" indent="-457200">
              <a:buFont typeface="+mj-lt"/>
              <a:buAutoNum type="alphaLcPeriod"/>
            </a:pPr>
            <a:r>
              <a:rPr lang="en-US" sz="2400" dirty="0">
                <a:latin typeface="Arial" panose="020B0604020202020204" pitchFamily="34" charset="0"/>
                <a:cs typeface="Arial" panose="020B0604020202020204" pitchFamily="34" charset="0"/>
              </a:rPr>
              <a:t>If your cold sample is eggs:</a:t>
            </a:r>
            <a:endParaRPr lang="en-US" sz="2000" dirty="0">
              <a:latin typeface="Arial" panose="020B0604020202020204" pitchFamily="34" charset="0"/>
              <a:cs typeface="Arial" panose="020B0604020202020204" pitchFamily="34" charset="0"/>
            </a:endParaRPr>
          </a:p>
          <a:p>
            <a:pPr marL="1485900" lvl="2" indent="-571500">
              <a:buFont typeface="+mj-lt"/>
              <a:buAutoNum type="romanLcPeriod"/>
            </a:pPr>
            <a:r>
              <a:rPr lang="en-US" sz="2000" dirty="0">
                <a:latin typeface="Arial" panose="020B0604020202020204" pitchFamily="34" charset="0"/>
                <a:cs typeface="Arial" panose="020B0604020202020204" pitchFamily="34" charset="0"/>
              </a:rPr>
              <a:t>Because eggs can easily warm up in our hands, eggs should very seldom be handled. To check the temperature of the egg, we will be checking the ambient temperature around the eggs</a:t>
            </a:r>
          </a:p>
          <a:p>
            <a:pPr marL="1485900" lvl="2" indent="-571500">
              <a:buFont typeface="+mj-lt"/>
              <a:buAutoNum type="romanLcPeriod"/>
            </a:pPr>
            <a:r>
              <a:rPr lang="en-US" sz="2000" b="1" dirty="0">
                <a:latin typeface="Arial" panose="020B0604020202020204" pitchFamily="34" charset="0"/>
                <a:cs typeface="Arial" panose="020B0604020202020204" pitchFamily="34" charset="0"/>
              </a:rPr>
              <a:t>Probe thermometer: </a:t>
            </a:r>
            <a:r>
              <a:rPr lang="en-US" sz="2000" dirty="0">
                <a:latin typeface="Arial" panose="020B0604020202020204" pitchFamily="34" charset="0"/>
                <a:cs typeface="Arial" panose="020B0604020202020204" pitchFamily="34" charset="0"/>
              </a:rPr>
              <a:t>Make sure the divot on the stem of the thermometer is near the egg</a:t>
            </a:r>
          </a:p>
          <a:p>
            <a:pPr marL="1485900" lvl="2" indent="-571500">
              <a:buFont typeface="+mj-lt"/>
              <a:buAutoNum type="romanLcPeriod"/>
            </a:pPr>
            <a:r>
              <a:rPr lang="en-US" sz="2000" b="1" dirty="0">
                <a:latin typeface="Arial" panose="020B0604020202020204" pitchFamily="34" charset="0"/>
                <a:cs typeface="Arial" panose="020B0604020202020204" pitchFamily="34" charset="0"/>
              </a:rPr>
              <a:t>IR thermometer: </a:t>
            </a:r>
            <a:r>
              <a:rPr lang="en-US" sz="2000" dirty="0">
                <a:latin typeface="Arial" panose="020B0604020202020204" pitchFamily="34" charset="0"/>
                <a:cs typeface="Arial" panose="020B0604020202020204" pitchFamily="34" charset="0"/>
              </a:rPr>
              <a:t>Select one egg and aim the IR thermometer at the center of the egg</a:t>
            </a:r>
          </a:p>
          <a:p>
            <a:pPr marL="1485900" lvl="2" indent="-571500">
              <a:buFont typeface="+mj-lt"/>
              <a:buAutoNum type="romanLcPeriod"/>
            </a:pPr>
            <a:endParaRPr lang="en-US" sz="2000" dirty="0">
              <a:latin typeface="Arial" panose="020B0604020202020204" pitchFamily="34" charset="0"/>
              <a:cs typeface="Arial" panose="020B0604020202020204" pitchFamily="34" charset="0"/>
            </a:endParaRPr>
          </a:p>
          <a:p>
            <a:pPr marL="1485900" lvl="2" indent="-571500">
              <a:buFont typeface="+mj-lt"/>
              <a:buAutoNum type="romanLcPeriod"/>
            </a:pPr>
            <a:endParaRPr lang="en-US" sz="2000" dirty="0">
              <a:latin typeface="Arial" panose="020B0604020202020204" pitchFamily="34" charset="0"/>
              <a:cs typeface="Arial" panose="020B0604020202020204" pitchFamily="34" charset="0"/>
            </a:endParaRPr>
          </a:p>
        </p:txBody>
      </p:sp>
      <p:pic>
        <p:nvPicPr>
          <p:cNvPr id="4" name="Picture 3" descr="A logo for a charity&#10;&#10;AI-generated content may be incorrect.">
            <a:extLst>
              <a:ext uri="{FF2B5EF4-FFF2-40B4-BE49-F238E27FC236}">
                <a16:creationId xmlns:a16="http://schemas.microsoft.com/office/drawing/2014/main" id="{ADF4F90C-B7EA-44A8-F462-B16ED0ED9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pic>
        <p:nvPicPr>
          <p:cNvPr id="16" name="Picture 15">
            <a:extLst>
              <a:ext uri="{FF2B5EF4-FFF2-40B4-BE49-F238E27FC236}">
                <a16:creationId xmlns:a16="http://schemas.microsoft.com/office/drawing/2014/main" id="{4EE789FB-642F-72D5-927E-167D223A12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58280" y="2104622"/>
            <a:ext cx="5293139" cy="3969854"/>
          </a:xfrm>
          <a:prstGeom prst="rect">
            <a:avLst/>
          </a:prstGeom>
        </p:spPr>
      </p:pic>
    </p:spTree>
    <p:extLst>
      <p:ext uri="{BB962C8B-B14F-4D97-AF65-F5344CB8AC3E}">
        <p14:creationId xmlns:p14="http://schemas.microsoft.com/office/powerpoint/2010/main" val="90043746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34C9C-760F-ED58-9013-C5CAB063564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58E2270-EFC3-ED24-8C59-8025631F2232}"/>
              </a:ext>
            </a:extLst>
          </p:cNvPr>
          <p:cNvSpPr/>
          <p:nvPr/>
        </p:nvSpPr>
        <p:spPr>
          <a:xfrm>
            <a:off x="0" y="0"/>
            <a:ext cx="12192000" cy="139065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2F70E6E-CA34-015B-B3E7-AFB822491CBD}"/>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How to Check the Temperature </a:t>
            </a:r>
          </a:p>
          <a:p>
            <a:r>
              <a:rPr lang="en-US" sz="2800" i="1" dirty="0">
                <a:solidFill>
                  <a:schemeClr val="accent1"/>
                </a:solidFill>
                <a:latin typeface="Arial" panose="020B0604020202020204" pitchFamily="34" charset="0"/>
                <a:ea typeface="Calibri" panose="020F0502020204030204" pitchFamily="34" charset="0"/>
                <a:cs typeface="Arial" panose="020B0604020202020204" pitchFamily="34" charset="0"/>
              </a:rPr>
              <a:t>Temperature Monitoring </a:t>
            </a:r>
          </a:p>
        </p:txBody>
      </p:sp>
      <p:pic>
        <p:nvPicPr>
          <p:cNvPr id="4" name="Picture 3" descr="A logo for a charity&#10;&#10;AI-generated content may be incorrect.">
            <a:extLst>
              <a:ext uri="{FF2B5EF4-FFF2-40B4-BE49-F238E27FC236}">
                <a16:creationId xmlns:a16="http://schemas.microsoft.com/office/drawing/2014/main" id="{89F85B9B-0FE3-B60C-0403-6513BE9938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pic>
        <p:nvPicPr>
          <p:cNvPr id="12" name="Picture 11">
            <a:extLst>
              <a:ext uri="{FF2B5EF4-FFF2-40B4-BE49-F238E27FC236}">
                <a16:creationId xmlns:a16="http://schemas.microsoft.com/office/drawing/2014/main" id="{D0BD8F27-493C-2DC5-1CCC-CEA072096E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89596" y="1450890"/>
            <a:ext cx="7012808" cy="5259606"/>
          </a:xfrm>
          <a:prstGeom prst="rect">
            <a:avLst/>
          </a:prstGeom>
        </p:spPr>
      </p:pic>
      <p:sp>
        <p:nvSpPr>
          <p:cNvPr id="8" name="Oval 7">
            <a:extLst>
              <a:ext uri="{FF2B5EF4-FFF2-40B4-BE49-F238E27FC236}">
                <a16:creationId xmlns:a16="http://schemas.microsoft.com/office/drawing/2014/main" id="{32F0D8ED-3273-7B90-AACA-76BA35B99132}"/>
              </a:ext>
            </a:extLst>
          </p:cNvPr>
          <p:cNvSpPr/>
          <p:nvPr/>
        </p:nvSpPr>
        <p:spPr>
          <a:xfrm>
            <a:off x="4318818" y="3812462"/>
            <a:ext cx="845575" cy="1087531"/>
          </a:xfrm>
          <a:prstGeom prst="ellipse">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0814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B261A-4634-B857-0FF3-B1C4FE1CBF7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7C0127-96D4-E56A-2F6F-3F67C6C73D80}"/>
              </a:ext>
            </a:extLst>
          </p:cNvPr>
          <p:cNvSpPr/>
          <p:nvPr/>
        </p:nvSpPr>
        <p:spPr>
          <a:xfrm>
            <a:off x="0" y="0"/>
            <a:ext cx="12192000" cy="139065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9B6B1DB-45E3-0DD2-339C-E3B2F1CC8322}"/>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How to Check the Temperature </a:t>
            </a:r>
          </a:p>
          <a:p>
            <a:r>
              <a:rPr lang="en-US" sz="2800" i="1" dirty="0">
                <a:solidFill>
                  <a:schemeClr val="accent1"/>
                </a:solidFill>
                <a:latin typeface="Arial" panose="020B0604020202020204" pitchFamily="34" charset="0"/>
                <a:ea typeface="Calibri" panose="020F0502020204030204" pitchFamily="34" charset="0"/>
                <a:cs typeface="Arial" panose="020B0604020202020204" pitchFamily="34" charset="0"/>
              </a:rPr>
              <a:t>Temperature Monitoring </a:t>
            </a:r>
          </a:p>
        </p:txBody>
      </p:sp>
      <p:sp>
        <p:nvSpPr>
          <p:cNvPr id="7" name="TextBox 6">
            <a:extLst>
              <a:ext uri="{FF2B5EF4-FFF2-40B4-BE49-F238E27FC236}">
                <a16:creationId xmlns:a16="http://schemas.microsoft.com/office/drawing/2014/main" id="{841C879D-A6A7-54D9-B3F8-8880153C3819}"/>
              </a:ext>
            </a:extLst>
          </p:cNvPr>
          <p:cNvSpPr txBox="1"/>
          <p:nvPr/>
        </p:nvSpPr>
        <p:spPr>
          <a:xfrm>
            <a:off x="400376" y="1507103"/>
            <a:ext cx="8521951" cy="2554545"/>
          </a:xfrm>
          <a:prstGeom prst="rect">
            <a:avLst/>
          </a:prstGeom>
          <a:noFill/>
        </p:spPr>
        <p:txBody>
          <a:bodyPr wrap="square" rtlCol="0">
            <a:spAutoFit/>
          </a:bodyPr>
          <a:lstStyle/>
          <a:p>
            <a:r>
              <a:rPr lang="en-US" sz="2800" b="1" u="sng" dirty="0">
                <a:latin typeface="Arial" panose="020B0604020202020204" pitchFamily="34" charset="0"/>
                <a:cs typeface="Arial" panose="020B0604020202020204" pitchFamily="34" charset="0"/>
              </a:rPr>
              <a:t>Temperature Retention </a:t>
            </a:r>
          </a:p>
          <a:p>
            <a:pPr marL="914400" lvl="1" indent="-457200">
              <a:buFont typeface="+mj-lt"/>
              <a:buAutoNum type="alphaLcPeriod"/>
            </a:pPr>
            <a:r>
              <a:rPr lang="en-US" sz="2400" dirty="0">
                <a:latin typeface="Arial" panose="020B0604020202020204" pitchFamily="34" charset="0"/>
                <a:cs typeface="Arial" panose="020B0604020202020204" pitchFamily="34" charset="0"/>
              </a:rPr>
              <a:t>Partner must use active temperature retention devices:</a:t>
            </a:r>
          </a:p>
          <a:p>
            <a:pPr marL="1371600" lvl="2" indent="-457200">
              <a:buFont typeface="+mj-lt"/>
              <a:buAutoNum type="romanLcPeriod"/>
            </a:pPr>
            <a:r>
              <a:rPr lang="en-US" sz="2000" dirty="0">
                <a:latin typeface="Arial" panose="020B0604020202020204" pitchFamily="34" charset="0"/>
                <a:cs typeface="Arial" panose="020B0604020202020204" pitchFamily="34" charset="0"/>
              </a:rPr>
              <a:t>Insulated freezer blankets, ice chests, etc. </a:t>
            </a:r>
          </a:p>
          <a:p>
            <a:pPr marL="1371600" lvl="2" indent="-457200">
              <a:buFont typeface="+mj-lt"/>
              <a:buAutoNum type="romanLcPeriod"/>
            </a:pPr>
            <a:r>
              <a:rPr lang="en-US" sz="2000" dirty="0">
                <a:latin typeface="Arial" panose="020B0604020202020204" pitchFamily="34" charset="0"/>
                <a:cs typeface="Arial" panose="020B0604020202020204" pitchFamily="34" charset="0"/>
              </a:rPr>
              <a:t>The car’s air conditioning is not enough (Passive temperature retention)</a:t>
            </a:r>
          </a:p>
          <a:p>
            <a:pPr lvl="2"/>
            <a:endParaRPr lang="en-US" sz="20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pic>
        <p:nvPicPr>
          <p:cNvPr id="4" name="Picture 3" descr="A logo for a charity&#10;&#10;AI-generated content may be incorrect.">
            <a:extLst>
              <a:ext uri="{FF2B5EF4-FFF2-40B4-BE49-F238E27FC236}">
                <a16:creationId xmlns:a16="http://schemas.microsoft.com/office/drawing/2014/main" id="{C0D53E8E-2BC9-A95F-BC1B-7581667B64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pic>
        <p:nvPicPr>
          <p:cNvPr id="9" name="Picture 8">
            <a:extLst>
              <a:ext uri="{FF2B5EF4-FFF2-40B4-BE49-F238E27FC236}">
                <a16:creationId xmlns:a16="http://schemas.microsoft.com/office/drawing/2014/main" id="{1C5F3AC5-6BAD-1E37-0B0A-FF95847CCFD1}"/>
              </a:ext>
            </a:extLst>
          </p:cNvPr>
          <p:cNvPicPr>
            <a:picLocks noChangeAspect="1"/>
          </p:cNvPicPr>
          <p:nvPr/>
        </p:nvPicPr>
        <p:blipFill>
          <a:blip r:embed="rId4"/>
          <a:stretch>
            <a:fillRect/>
          </a:stretch>
        </p:blipFill>
        <p:spPr>
          <a:xfrm>
            <a:off x="632524" y="3796811"/>
            <a:ext cx="4120989" cy="2456485"/>
          </a:xfrm>
          <a:prstGeom prst="rect">
            <a:avLst/>
          </a:prstGeom>
        </p:spPr>
      </p:pic>
      <p:pic>
        <p:nvPicPr>
          <p:cNvPr id="12" name="Picture 11">
            <a:extLst>
              <a:ext uri="{FF2B5EF4-FFF2-40B4-BE49-F238E27FC236}">
                <a16:creationId xmlns:a16="http://schemas.microsoft.com/office/drawing/2014/main" id="{7A5495C1-48A0-F8EB-525D-DEAEBC292416}"/>
              </a:ext>
            </a:extLst>
          </p:cNvPr>
          <p:cNvPicPr>
            <a:picLocks noChangeAspect="1"/>
          </p:cNvPicPr>
          <p:nvPr/>
        </p:nvPicPr>
        <p:blipFill>
          <a:blip r:embed="rId5"/>
          <a:stretch>
            <a:fillRect/>
          </a:stretch>
        </p:blipFill>
        <p:spPr>
          <a:xfrm>
            <a:off x="4753513" y="3133972"/>
            <a:ext cx="5160816" cy="3217132"/>
          </a:xfrm>
          <a:prstGeom prst="rect">
            <a:avLst/>
          </a:prstGeom>
        </p:spPr>
      </p:pic>
      <p:pic>
        <p:nvPicPr>
          <p:cNvPr id="14" name="Picture 13">
            <a:extLst>
              <a:ext uri="{FF2B5EF4-FFF2-40B4-BE49-F238E27FC236}">
                <a16:creationId xmlns:a16="http://schemas.microsoft.com/office/drawing/2014/main" id="{DD2213D8-A2AF-DD18-F108-DBE3CDBF1130}"/>
              </a:ext>
            </a:extLst>
          </p:cNvPr>
          <p:cNvPicPr>
            <a:picLocks noChangeAspect="1"/>
          </p:cNvPicPr>
          <p:nvPr/>
        </p:nvPicPr>
        <p:blipFill>
          <a:blip r:embed="rId6"/>
          <a:stretch>
            <a:fillRect/>
          </a:stretch>
        </p:blipFill>
        <p:spPr>
          <a:xfrm>
            <a:off x="9871218" y="1507103"/>
            <a:ext cx="1920406" cy="1981372"/>
          </a:xfrm>
          <a:prstGeom prst="rect">
            <a:avLst/>
          </a:prstGeom>
        </p:spPr>
      </p:pic>
    </p:spTree>
    <p:extLst>
      <p:ext uri="{BB962C8B-B14F-4D97-AF65-F5344CB8AC3E}">
        <p14:creationId xmlns:p14="http://schemas.microsoft.com/office/powerpoint/2010/main" val="3863542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3D72524B-26BE-F385-7802-F184F8FC959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B4BFCBB-F2ED-2C85-029A-A7ED2EF30AA7}"/>
              </a:ext>
            </a:extLst>
          </p:cNvPr>
          <p:cNvSpPr/>
          <p:nvPr/>
        </p:nvSpPr>
        <p:spPr>
          <a:xfrm>
            <a:off x="0" y="1936031"/>
            <a:ext cx="12192000" cy="18852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2" name="TextBox 1">
            <a:extLst>
              <a:ext uri="{FF2B5EF4-FFF2-40B4-BE49-F238E27FC236}">
                <a16:creationId xmlns:a16="http://schemas.microsoft.com/office/drawing/2014/main" id="{B482DE40-A548-14C8-E587-ABFD06636E05}"/>
              </a:ext>
            </a:extLst>
          </p:cNvPr>
          <p:cNvSpPr txBox="1"/>
          <p:nvPr/>
        </p:nvSpPr>
        <p:spPr>
          <a:xfrm>
            <a:off x="452487" y="2105561"/>
            <a:ext cx="11180190" cy="1446550"/>
          </a:xfrm>
          <a:prstGeom prst="rect">
            <a:avLst/>
          </a:prstGeom>
          <a:noFill/>
        </p:spPr>
        <p:txBody>
          <a:bodyPr wrap="square" rtlCol="0">
            <a:spAutoFit/>
          </a:bodyPr>
          <a:lstStyle/>
          <a:p>
            <a:pPr algn="ctr"/>
            <a:r>
              <a:rPr lang="en-US" sz="4400" b="1" dirty="0">
                <a:solidFill>
                  <a:schemeClr val="accent1"/>
                </a:solidFill>
                <a:latin typeface="Arial" panose="020B0604020202020204" pitchFamily="34" charset="0"/>
                <a:cs typeface="Arial" panose="020B0604020202020204" pitchFamily="34" charset="0"/>
              </a:rPr>
              <a:t>Safe Temperature Ranges</a:t>
            </a:r>
          </a:p>
          <a:p>
            <a:pPr algn="ctr"/>
            <a:r>
              <a:rPr lang="en-US" sz="4400" b="1" dirty="0">
                <a:solidFill>
                  <a:schemeClr val="accent1"/>
                </a:solidFill>
                <a:latin typeface="Arial" panose="020B0604020202020204" pitchFamily="34" charset="0"/>
                <a:cs typeface="Arial" panose="020B0604020202020204" pitchFamily="34" charset="0"/>
              </a:rPr>
              <a:t>Decision Trees</a:t>
            </a:r>
            <a:endParaRPr lang="en-US" sz="4800" b="1" dirty="0">
              <a:solidFill>
                <a:schemeClr val="accent1"/>
              </a:solidFill>
              <a:latin typeface="Arial" panose="020B0604020202020204" pitchFamily="34" charset="0"/>
              <a:cs typeface="Arial" panose="020B0604020202020204" pitchFamily="34" charset="0"/>
            </a:endParaRPr>
          </a:p>
        </p:txBody>
      </p:sp>
      <p:pic>
        <p:nvPicPr>
          <p:cNvPr id="12" name="Picture 11" descr="A black and white logo with a fork and a hand&#10;&#10;AI-generated content may be incorrect.">
            <a:extLst>
              <a:ext uri="{FF2B5EF4-FFF2-40B4-BE49-F238E27FC236}">
                <a16:creationId xmlns:a16="http://schemas.microsoft.com/office/drawing/2014/main" id="{D9DE3E27-9B00-08EC-5259-8C02E1218B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7322" y="5223174"/>
            <a:ext cx="2037355" cy="981397"/>
          </a:xfrm>
          <a:prstGeom prst="rect">
            <a:avLst/>
          </a:prstGeom>
        </p:spPr>
      </p:pic>
    </p:spTree>
    <p:extLst>
      <p:ext uri="{BB962C8B-B14F-4D97-AF65-F5344CB8AC3E}">
        <p14:creationId xmlns:p14="http://schemas.microsoft.com/office/powerpoint/2010/main" val="31457530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D3543-9123-ECC4-9AED-DC7B2D70980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337DFE2-49C6-26FA-E7E3-340E931FF699}"/>
              </a:ext>
            </a:extLst>
          </p:cNvPr>
          <p:cNvSpPr/>
          <p:nvPr/>
        </p:nvSpPr>
        <p:spPr>
          <a:xfrm>
            <a:off x="0" y="0"/>
            <a:ext cx="12192000" cy="139065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A3F4E3F-D001-7AD2-B821-639BE9E48FBB}"/>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accent2"/>
                </a:solidFill>
                <a:latin typeface="Arial" panose="020B0604020202020204" pitchFamily="34" charset="0"/>
                <a:ea typeface="Calibri" panose="020F0502020204030204" pitchFamily="34" charset="0"/>
                <a:cs typeface="Arial" panose="020B0604020202020204" pitchFamily="34" charset="0"/>
              </a:rPr>
              <a:t>Safe Temperature Ranges</a:t>
            </a:r>
          </a:p>
          <a:p>
            <a:r>
              <a:rPr lang="en-US" sz="2800" i="1" dirty="0">
                <a:solidFill>
                  <a:schemeClr val="bg1"/>
                </a:solidFill>
                <a:latin typeface="Arial" panose="020B0604020202020204" pitchFamily="34" charset="0"/>
                <a:ea typeface="Calibri" panose="020F0502020204030204" pitchFamily="34" charset="0"/>
                <a:cs typeface="Arial" panose="020B0604020202020204" pitchFamily="34" charset="0"/>
              </a:rPr>
              <a:t>Temperature Monitoring</a:t>
            </a:r>
          </a:p>
        </p:txBody>
      </p:sp>
      <p:sp>
        <p:nvSpPr>
          <p:cNvPr id="7" name="TextBox 6">
            <a:extLst>
              <a:ext uri="{FF2B5EF4-FFF2-40B4-BE49-F238E27FC236}">
                <a16:creationId xmlns:a16="http://schemas.microsoft.com/office/drawing/2014/main" id="{9674157C-B40B-EBD3-94F3-4E7FFA0D4544}"/>
              </a:ext>
            </a:extLst>
          </p:cNvPr>
          <p:cNvSpPr txBox="1"/>
          <p:nvPr/>
        </p:nvSpPr>
        <p:spPr>
          <a:xfrm>
            <a:off x="356897" y="1442978"/>
            <a:ext cx="9959920" cy="5632311"/>
          </a:xfrm>
          <a:prstGeom prst="rect">
            <a:avLst/>
          </a:prstGeom>
          <a:noFill/>
        </p:spPr>
        <p:txBody>
          <a:bodyPr wrap="square" rtlCol="0">
            <a:spAutoFit/>
          </a:bodyPr>
          <a:lstStyle/>
          <a:p>
            <a:r>
              <a:rPr lang="en-US" sz="2800" b="1" u="sng" dirty="0">
                <a:latin typeface="Arial" panose="020B0604020202020204" pitchFamily="34" charset="0"/>
                <a:cs typeface="Arial" panose="020B0604020202020204" pitchFamily="34" charset="0"/>
              </a:rPr>
              <a:t>Safe Temperature Ranges</a:t>
            </a:r>
            <a:endParaRPr lang="en-US" sz="2800" u="sng" dirty="0">
              <a:latin typeface="Arial" panose="020B0604020202020204" pitchFamily="34" charset="0"/>
              <a:cs typeface="Arial" panose="020B0604020202020204" pitchFamily="34" charset="0"/>
            </a:endParaRPr>
          </a:p>
          <a:p>
            <a:pPr marL="1371600" lvl="2" indent="-457200">
              <a:buFont typeface="+mj-lt"/>
              <a:buAutoNum type="alphaLcPeriod"/>
            </a:pPr>
            <a:r>
              <a:rPr lang="en-US" sz="2400" u="sng" dirty="0">
                <a:latin typeface="Arial" panose="020B0604020202020204" pitchFamily="34" charset="0"/>
                <a:cs typeface="Arial" panose="020B0604020202020204" pitchFamily="34" charset="0"/>
              </a:rPr>
              <a:t>Cold ≤ 41°F (5°C)</a:t>
            </a:r>
          </a:p>
          <a:p>
            <a:pPr marL="2343150" lvl="4" indent="-514350">
              <a:buFont typeface="+mj-lt"/>
              <a:buAutoNum type="romanLcPeriod"/>
            </a:pPr>
            <a:r>
              <a:rPr lang="en-US" sz="2200" dirty="0">
                <a:latin typeface="Arial" panose="020B0604020202020204" pitchFamily="34" charset="0"/>
                <a:cs typeface="Arial" panose="020B0604020202020204" pitchFamily="34" charset="0"/>
              </a:rPr>
              <a:t>If cold product is above 41°F (5°C) after setup of distribution, distribute immediately within two hours </a:t>
            </a:r>
          </a:p>
          <a:p>
            <a:pPr marL="2343150" lvl="4" indent="-514350">
              <a:buFont typeface="+mj-lt"/>
              <a:buAutoNum type="romanLcPeriod"/>
            </a:pPr>
            <a:r>
              <a:rPr lang="en-US" sz="2200" dirty="0">
                <a:latin typeface="Arial" panose="020B0604020202020204" pitchFamily="34" charset="0"/>
                <a:cs typeface="Arial" panose="020B0604020202020204" pitchFamily="34" charset="0"/>
              </a:rPr>
              <a:t>Any cold item above 50°F (10°C) or visible spoilage</a:t>
            </a:r>
          </a:p>
          <a:p>
            <a:pPr marL="2800350" lvl="5" indent="-514350">
              <a:buFont typeface="+mj-lt"/>
              <a:buAutoNum type="romanLcPeriod"/>
            </a:pPr>
            <a:r>
              <a:rPr lang="en-US" sz="2200" dirty="0">
                <a:latin typeface="Arial" panose="020B0604020202020204" pitchFamily="34" charset="0"/>
                <a:cs typeface="Arial" panose="020B0604020202020204" pitchFamily="34" charset="0"/>
              </a:rPr>
              <a:t>Do not distribute; discard immediately</a:t>
            </a:r>
          </a:p>
          <a:p>
            <a:pPr lvl="5"/>
            <a:endParaRPr lang="en-US" sz="2200" dirty="0">
              <a:latin typeface="Arial" panose="020B0604020202020204" pitchFamily="34" charset="0"/>
              <a:cs typeface="Arial" panose="020B0604020202020204" pitchFamily="34" charset="0"/>
            </a:endParaRPr>
          </a:p>
          <a:p>
            <a:pPr marL="1371600" lvl="2" indent="-457200">
              <a:buFont typeface="+mj-lt"/>
              <a:buAutoNum type="alphaLcPeriod"/>
            </a:pPr>
            <a:r>
              <a:rPr lang="en-US" sz="2400" u="sng" dirty="0">
                <a:latin typeface="Arial" panose="020B0604020202020204" pitchFamily="34" charset="0"/>
                <a:cs typeface="Arial" panose="020B0604020202020204" pitchFamily="34" charset="0"/>
              </a:rPr>
              <a:t>Frozen ≤ 0°F (-18°C)</a:t>
            </a:r>
          </a:p>
          <a:p>
            <a:pPr marL="1885950" lvl="3" indent="-514350">
              <a:buFont typeface="+mj-lt"/>
              <a:buAutoNum type="romanLcPeriod"/>
            </a:pPr>
            <a:r>
              <a:rPr lang="en-US" sz="2200" dirty="0">
                <a:latin typeface="Arial" panose="020B0604020202020204" pitchFamily="34" charset="0"/>
                <a:cs typeface="Arial" panose="020B0604020202020204" pitchFamily="34" charset="0"/>
              </a:rPr>
              <a:t>If a frozen item is above 0°F (-18°C) after set up of distribution, check the Decision Tree for next steps</a:t>
            </a:r>
          </a:p>
          <a:p>
            <a:pPr marL="1885950" lvl="3" indent="-514350">
              <a:buFont typeface="+mj-lt"/>
              <a:buAutoNum type="romanLcPeriod"/>
            </a:pPr>
            <a:r>
              <a:rPr lang="en-US" sz="2200" b="1" dirty="0">
                <a:latin typeface="Arial" panose="020B0604020202020204" pitchFamily="34" charset="0"/>
                <a:cs typeface="Arial" panose="020B0604020202020204" pitchFamily="34" charset="0"/>
              </a:rPr>
              <a:t>Decision Tree </a:t>
            </a:r>
          </a:p>
          <a:p>
            <a:pPr marL="1885950" lvl="3" indent="-514350">
              <a:buFont typeface="+mj-lt"/>
              <a:buAutoNum type="romanLcPeriod"/>
            </a:pPr>
            <a:endParaRPr lang="en-US" sz="2200" dirty="0">
              <a:solidFill>
                <a:schemeClr val="accent2"/>
              </a:solidFill>
              <a:latin typeface="Arial" panose="020B0604020202020204" pitchFamily="34" charset="0"/>
              <a:cs typeface="Arial" panose="020B0604020202020204" pitchFamily="34" charset="0"/>
            </a:endParaRPr>
          </a:p>
          <a:p>
            <a:pPr marL="1428750" lvl="2" indent="-514350">
              <a:buFont typeface="+mj-lt"/>
              <a:buAutoNum type="alphaLcPeriod"/>
            </a:pPr>
            <a:r>
              <a:rPr lang="en-US" sz="2200" u="sng" dirty="0">
                <a:latin typeface="Arial" panose="020B0604020202020204" pitchFamily="34" charset="0"/>
                <a:cs typeface="Arial" panose="020B0604020202020204" pitchFamily="34" charset="0"/>
              </a:rPr>
              <a:t>When using IR thermometer and temperature seems off or not reading correctly</a:t>
            </a:r>
          </a:p>
          <a:p>
            <a:pPr marL="1885950" lvl="3" indent="-514350">
              <a:buFont typeface="+mj-lt"/>
              <a:buAutoNum type="romanLcPeriod"/>
            </a:pPr>
            <a:r>
              <a:rPr lang="en-US" sz="2200" b="1" dirty="0">
                <a:latin typeface="Arial" panose="020B0604020202020204" pitchFamily="34" charset="0"/>
                <a:cs typeface="Arial" panose="020B0604020202020204" pitchFamily="34" charset="0"/>
              </a:rPr>
              <a:t>Verify temp with a probe thermometer</a:t>
            </a:r>
          </a:p>
          <a:p>
            <a:pPr marL="1428750" lvl="2" indent="-514350">
              <a:buFont typeface="+mj-lt"/>
              <a:buAutoNum type="alphaLcPeriod"/>
            </a:pPr>
            <a:endParaRPr lang="en-US" sz="2000" dirty="0">
              <a:latin typeface="Arial" panose="020B0604020202020204" pitchFamily="34" charset="0"/>
              <a:cs typeface="Arial" panose="020B0604020202020204" pitchFamily="34" charset="0"/>
            </a:endParaRPr>
          </a:p>
        </p:txBody>
      </p:sp>
      <p:pic>
        <p:nvPicPr>
          <p:cNvPr id="4" name="Picture 3" descr="A logo for a charity&#10;&#10;AI-generated content may be incorrect.">
            <a:extLst>
              <a:ext uri="{FF2B5EF4-FFF2-40B4-BE49-F238E27FC236}">
                <a16:creationId xmlns:a16="http://schemas.microsoft.com/office/drawing/2014/main" id="{BFBBC315-8F80-311B-B2CC-E4EE22E3A2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4530" y="5953124"/>
            <a:ext cx="1586710" cy="757371"/>
          </a:xfrm>
          <a:prstGeom prst="rect">
            <a:avLst/>
          </a:prstGeom>
        </p:spPr>
      </p:pic>
    </p:spTree>
    <p:extLst>
      <p:ext uri="{BB962C8B-B14F-4D97-AF65-F5344CB8AC3E}">
        <p14:creationId xmlns:p14="http://schemas.microsoft.com/office/powerpoint/2010/main" val="21390450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08908-C2FF-AD15-3C99-198168EACB0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D902317-D805-7A2B-84C1-80995C394490}"/>
              </a:ext>
            </a:extLst>
          </p:cNvPr>
          <p:cNvSpPr/>
          <p:nvPr/>
        </p:nvSpPr>
        <p:spPr>
          <a:xfrm>
            <a:off x="0" y="0"/>
            <a:ext cx="12192000" cy="139065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C148C90-B063-4195-2820-572E3B924426}"/>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accent2"/>
                </a:solidFill>
                <a:latin typeface="Arial" panose="020B0604020202020204" pitchFamily="34" charset="0"/>
                <a:ea typeface="Calibri" panose="020F0502020204030204" pitchFamily="34" charset="0"/>
                <a:cs typeface="Arial" panose="020B0604020202020204" pitchFamily="34" charset="0"/>
              </a:rPr>
              <a:t>Safe Temperature Ranges</a:t>
            </a:r>
          </a:p>
          <a:p>
            <a:r>
              <a:rPr lang="en-US" sz="2800" i="1" dirty="0">
                <a:solidFill>
                  <a:schemeClr val="bg1"/>
                </a:solidFill>
                <a:latin typeface="Arial" panose="020B0604020202020204" pitchFamily="34" charset="0"/>
                <a:ea typeface="Calibri" panose="020F0502020204030204" pitchFamily="34" charset="0"/>
                <a:cs typeface="Arial" panose="020B0604020202020204" pitchFamily="34" charset="0"/>
              </a:rPr>
              <a:t>Temperature Monitoring</a:t>
            </a:r>
          </a:p>
        </p:txBody>
      </p:sp>
      <p:sp>
        <p:nvSpPr>
          <p:cNvPr id="7" name="TextBox 6">
            <a:extLst>
              <a:ext uri="{FF2B5EF4-FFF2-40B4-BE49-F238E27FC236}">
                <a16:creationId xmlns:a16="http://schemas.microsoft.com/office/drawing/2014/main" id="{8C6A6E85-37D4-44E7-F7FA-92AF43FAAE33}"/>
              </a:ext>
            </a:extLst>
          </p:cNvPr>
          <p:cNvSpPr txBox="1"/>
          <p:nvPr/>
        </p:nvSpPr>
        <p:spPr>
          <a:xfrm>
            <a:off x="182880" y="1709530"/>
            <a:ext cx="11848360" cy="1261884"/>
          </a:xfrm>
          <a:prstGeom prst="rect">
            <a:avLst/>
          </a:prstGeom>
          <a:noFill/>
        </p:spPr>
        <p:txBody>
          <a:bodyPr wrap="square" rtlCol="0">
            <a:spAutoFit/>
          </a:bodyPr>
          <a:lstStyle/>
          <a:p>
            <a:pPr algn="ctr"/>
            <a:r>
              <a:rPr lang="en-US" sz="4000" b="1" u="sng" dirty="0">
                <a:solidFill>
                  <a:srgbClr val="00206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Decision Tree – Frozen Product  </a:t>
            </a:r>
            <a:endParaRPr lang="en-US" sz="4000" b="1" u="sng" dirty="0">
              <a:solidFill>
                <a:srgbClr val="002060"/>
              </a:solidFill>
              <a:latin typeface="Arial" panose="020B0604020202020204" pitchFamily="34" charset="0"/>
              <a:cs typeface="Arial" panose="020B0604020202020204" pitchFamily="34" charset="0"/>
            </a:endParaRPr>
          </a:p>
          <a:p>
            <a:pPr algn="ctr"/>
            <a:r>
              <a:rPr lang="en-US" sz="3600" dirty="0">
                <a:latin typeface="Arial" panose="020B0604020202020204" pitchFamily="34" charset="0"/>
                <a:cs typeface="Arial" panose="020B0604020202020204" pitchFamily="34" charset="0"/>
              </a:rPr>
              <a:t>Refer to Decision Tree Handout</a:t>
            </a:r>
          </a:p>
        </p:txBody>
      </p:sp>
      <p:pic>
        <p:nvPicPr>
          <p:cNvPr id="4" name="Picture 3" descr="A logo for a charity&#10;&#10;AI-generated content may be incorrect.">
            <a:extLst>
              <a:ext uri="{FF2B5EF4-FFF2-40B4-BE49-F238E27FC236}">
                <a16:creationId xmlns:a16="http://schemas.microsoft.com/office/drawing/2014/main" id="{B3D33E97-5FF1-8AB2-803D-B38C0E26B3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spTree>
    <p:extLst>
      <p:ext uri="{BB962C8B-B14F-4D97-AF65-F5344CB8AC3E}">
        <p14:creationId xmlns:p14="http://schemas.microsoft.com/office/powerpoint/2010/main" val="342076899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DCC38-888B-B080-9C8B-F34C71B68C5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0221A00-2B2C-C17C-C840-34F99B606CC3}"/>
              </a:ext>
            </a:extLst>
          </p:cNvPr>
          <p:cNvSpPr/>
          <p:nvPr/>
        </p:nvSpPr>
        <p:spPr>
          <a:xfrm>
            <a:off x="0" y="1"/>
            <a:ext cx="12192000" cy="1037388"/>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8006674-F0E3-0573-ED5A-B4D4D0B3CB63}"/>
              </a:ext>
            </a:extLst>
          </p:cNvPr>
          <p:cNvSpPr txBox="1"/>
          <p:nvPr/>
        </p:nvSpPr>
        <p:spPr>
          <a:xfrm>
            <a:off x="173355" y="0"/>
            <a:ext cx="11196320" cy="984885"/>
          </a:xfrm>
          <a:prstGeom prst="rect">
            <a:avLst/>
          </a:prstGeom>
          <a:noFill/>
        </p:spPr>
        <p:txBody>
          <a:bodyPr wrap="square" rtlCol="0">
            <a:spAutoFit/>
          </a:bodyPr>
          <a:lstStyle/>
          <a:p>
            <a:r>
              <a:rPr lang="en-US" sz="3200" b="1" dirty="0">
                <a:solidFill>
                  <a:schemeClr val="bg1"/>
                </a:solidFill>
                <a:latin typeface="Arial" panose="020B0604020202020204" pitchFamily="34" charset="0"/>
                <a:ea typeface="Calibri" panose="020F0502020204030204" pitchFamily="34" charset="0"/>
                <a:cs typeface="Arial" panose="020B0604020202020204" pitchFamily="34" charset="0"/>
              </a:rPr>
              <a:t>Just In Time Delivery</a:t>
            </a:r>
          </a:p>
          <a:p>
            <a:r>
              <a:rPr lang="en-US" sz="2600" b="1" dirty="0">
                <a:solidFill>
                  <a:schemeClr val="accent2"/>
                </a:solidFill>
                <a:latin typeface="Arial" panose="020B0604020202020204" pitchFamily="34" charset="0"/>
                <a:ea typeface="Calibri" panose="020F0502020204030204" pitchFamily="34" charset="0"/>
                <a:cs typeface="Arial" panose="020B0604020202020204" pitchFamily="34" charset="0"/>
              </a:rPr>
              <a:t>Procedure for Partners Temp Taking</a:t>
            </a:r>
          </a:p>
        </p:txBody>
      </p:sp>
      <p:pic>
        <p:nvPicPr>
          <p:cNvPr id="4" name="Picture 3" descr="A logo for a charity&#10;&#10;AI-generated content may be incorrect.">
            <a:extLst>
              <a:ext uri="{FF2B5EF4-FFF2-40B4-BE49-F238E27FC236}">
                <a16:creationId xmlns:a16="http://schemas.microsoft.com/office/drawing/2014/main" id="{BE4BB76E-60D3-18E3-4DFE-BC79E7077D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8533" y="5873890"/>
            <a:ext cx="1752707" cy="836605"/>
          </a:xfrm>
          <a:prstGeom prst="rect">
            <a:avLst/>
          </a:prstGeom>
        </p:spPr>
      </p:pic>
      <p:sp>
        <p:nvSpPr>
          <p:cNvPr id="6" name="TextBox 5">
            <a:extLst>
              <a:ext uri="{FF2B5EF4-FFF2-40B4-BE49-F238E27FC236}">
                <a16:creationId xmlns:a16="http://schemas.microsoft.com/office/drawing/2014/main" id="{435060B3-080D-4731-FC0F-B48701FDD743}"/>
              </a:ext>
            </a:extLst>
          </p:cNvPr>
          <p:cNvSpPr txBox="1"/>
          <p:nvPr/>
        </p:nvSpPr>
        <p:spPr>
          <a:xfrm>
            <a:off x="187768" y="1120496"/>
            <a:ext cx="10090765" cy="5478423"/>
          </a:xfrm>
          <a:prstGeom prst="rect">
            <a:avLst/>
          </a:prstGeom>
          <a:noFill/>
        </p:spPr>
        <p:txBody>
          <a:bodyPr wrap="square" rtlCol="0">
            <a:spAutoFit/>
          </a:bodyPr>
          <a:lstStyle/>
          <a:p>
            <a:r>
              <a:rPr lang="en-US" sz="2000" b="1" u="sng" dirty="0">
                <a:solidFill>
                  <a:srgbClr val="000000"/>
                </a:solidFill>
                <a:latin typeface="Arial" panose="020B0604020202020204" pitchFamily="34" charset="0"/>
                <a:cs typeface="Arial" panose="020B0604020202020204" pitchFamily="34" charset="0"/>
              </a:rPr>
              <a:t>Partners are expected to calibrate their thermometer before distribution</a:t>
            </a:r>
            <a:endParaRPr lang="en-US" sz="2000" u="sng" dirty="0">
              <a:solidFill>
                <a:srgbClr val="000000"/>
              </a:solidFill>
              <a:latin typeface="Arial" panose="020B0604020202020204" pitchFamily="34" charset="0"/>
              <a:cs typeface="Arial" panose="020B0604020202020204" pitchFamily="34" charset="0"/>
            </a:endParaRPr>
          </a:p>
          <a:p>
            <a:pPr marL="514350" indent="-514350">
              <a:buFont typeface="+mj-lt"/>
              <a:buAutoNum type="alphaLcParenR"/>
            </a:pPr>
            <a:r>
              <a:rPr lang="en-US" dirty="0">
                <a:solidFill>
                  <a:srgbClr val="000000"/>
                </a:solidFill>
                <a:latin typeface="Arial" panose="020B0604020202020204" pitchFamily="34" charset="0"/>
                <a:cs typeface="Arial" panose="020B0604020202020204" pitchFamily="34" charset="0"/>
              </a:rPr>
              <a:t>After SHFBOC just-in-time delivery, continue with setup for distribution</a:t>
            </a:r>
          </a:p>
          <a:p>
            <a:pPr marL="514350" indent="-514350">
              <a:buFont typeface="+mj-lt"/>
              <a:buAutoNum type="alphaLcParenR"/>
            </a:pPr>
            <a:endParaRPr lang="en-US" dirty="0">
              <a:solidFill>
                <a:srgbClr val="000000"/>
              </a:solidFill>
              <a:latin typeface="Arial" panose="020B0604020202020204" pitchFamily="34" charset="0"/>
              <a:cs typeface="Arial" panose="020B0604020202020204" pitchFamily="34" charset="0"/>
            </a:endParaRPr>
          </a:p>
          <a:p>
            <a:pPr marL="514350" indent="-514350">
              <a:buFont typeface="+mj-lt"/>
              <a:buAutoNum type="alphaLcParenR"/>
            </a:pPr>
            <a:r>
              <a:rPr lang="en-US" dirty="0">
                <a:solidFill>
                  <a:srgbClr val="000000"/>
                </a:solidFill>
                <a:latin typeface="Arial" panose="020B0604020202020204" pitchFamily="34" charset="0"/>
                <a:cs typeface="Arial" panose="020B0604020202020204" pitchFamily="34" charset="0"/>
              </a:rPr>
              <a:t>Once setup is complete, the partner will sample one cold and one frozen product from the distribution</a:t>
            </a:r>
          </a:p>
          <a:p>
            <a:pPr marL="971550" lvl="1" indent="-514350">
              <a:buFont typeface="+mj-lt"/>
              <a:buAutoNum type="romanLcPeriod"/>
            </a:pPr>
            <a:r>
              <a:rPr lang="en-US" sz="1600" b="1" dirty="0">
                <a:solidFill>
                  <a:srgbClr val="000000"/>
                </a:solidFill>
                <a:latin typeface="Arial" panose="020B0604020202020204" pitchFamily="34" charset="0"/>
                <a:cs typeface="Arial" panose="020B0604020202020204" pitchFamily="34" charset="0"/>
              </a:rPr>
              <a:t>If chicken is present for frozen product, temperature must be taken</a:t>
            </a:r>
          </a:p>
          <a:p>
            <a:pPr marL="971550" lvl="1" indent="-514350">
              <a:buFont typeface="+mj-lt"/>
              <a:buAutoNum type="romanLcPeriod"/>
            </a:pPr>
            <a:r>
              <a:rPr lang="en-US" sz="1600" b="1" dirty="0">
                <a:solidFill>
                  <a:srgbClr val="000000"/>
                </a:solidFill>
                <a:latin typeface="Arial" panose="020B0604020202020204" pitchFamily="34" charset="0"/>
                <a:cs typeface="Arial" panose="020B0604020202020204" pitchFamily="34" charset="0"/>
              </a:rPr>
              <a:t>If milk is present for cold product, temperature must be taken</a:t>
            </a:r>
          </a:p>
          <a:p>
            <a:pPr marL="971550" lvl="1" indent="-514350">
              <a:buFont typeface="+mj-lt"/>
              <a:buAutoNum type="romanLcPeriod"/>
            </a:pPr>
            <a:r>
              <a:rPr lang="en-US" sz="1600" dirty="0">
                <a:solidFill>
                  <a:srgbClr val="000000"/>
                </a:solidFill>
                <a:latin typeface="Arial" panose="020B0604020202020204" pitchFamily="34" charset="0"/>
                <a:cs typeface="Arial" panose="020B0604020202020204" pitchFamily="34" charset="0"/>
              </a:rPr>
              <a:t>Wait for a stable reading</a:t>
            </a:r>
          </a:p>
          <a:p>
            <a:pPr marL="971550" lvl="1" indent="-514350">
              <a:buFont typeface="+mj-lt"/>
              <a:buAutoNum type="romanLcPeriod"/>
            </a:pPr>
            <a:endParaRPr lang="en-US" dirty="0">
              <a:solidFill>
                <a:srgbClr val="000000"/>
              </a:solidFill>
              <a:latin typeface="Arial" panose="020B0604020202020204" pitchFamily="34" charset="0"/>
              <a:cs typeface="Arial" panose="020B0604020202020204" pitchFamily="34" charset="0"/>
            </a:endParaRPr>
          </a:p>
          <a:p>
            <a:pPr marL="571500" indent="-571500">
              <a:buFont typeface="+mj-lt"/>
              <a:buAutoNum type="alphaLcParenR"/>
            </a:pPr>
            <a:r>
              <a:rPr lang="en-US" dirty="0">
                <a:solidFill>
                  <a:srgbClr val="000000"/>
                </a:solidFill>
                <a:latin typeface="Arial" panose="020B0604020202020204" pitchFamily="34" charset="0"/>
                <a:cs typeface="Arial" panose="020B0604020202020204" pitchFamily="34" charset="0"/>
              </a:rPr>
              <a:t>After temperature is taken, sites will verify if the product is safe for distribution following the temperature guidelines and decision trees</a:t>
            </a:r>
          </a:p>
          <a:p>
            <a:pPr marL="1028700" lvl="1" indent="-571500">
              <a:buFont typeface="+mj-lt"/>
              <a:buAutoNum type="romanLcPeriod"/>
            </a:pPr>
            <a:r>
              <a:rPr lang="en-US" sz="1600" b="1" dirty="0">
                <a:solidFill>
                  <a:srgbClr val="000000"/>
                </a:solidFill>
                <a:latin typeface="Arial" panose="020B0604020202020204" pitchFamily="34" charset="0"/>
                <a:cs typeface="Arial" panose="020B0604020202020204" pitchFamily="34" charset="0"/>
              </a:rPr>
              <a:t>If product is within the temperature guidelines </a:t>
            </a:r>
            <a:r>
              <a:rPr lang="en-US" sz="1600" b="1" dirty="0">
                <a:solidFill>
                  <a:srgbClr val="000000"/>
                </a:solidFill>
                <a:latin typeface="Arial" panose="020B0604020202020204" pitchFamily="34" charset="0"/>
                <a:cs typeface="Arial" panose="020B0604020202020204" pitchFamily="34" charset="0"/>
                <a:sym typeface="Wingdings" panose="05000000000000000000" pitchFamily="2" charset="2"/>
              </a:rPr>
              <a:t> </a:t>
            </a:r>
            <a:r>
              <a:rPr lang="en-US" sz="1600" b="1" dirty="0">
                <a:solidFill>
                  <a:srgbClr val="000000"/>
                </a:solidFill>
                <a:latin typeface="Arial" panose="020B0604020202020204" pitchFamily="34" charset="0"/>
                <a:cs typeface="Arial" panose="020B0604020202020204" pitchFamily="34" charset="0"/>
              </a:rPr>
              <a:t>continue distribution</a:t>
            </a:r>
          </a:p>
          <a:p>
            <a:pPr marL="1028700" lvl="1" indent="-571500">
              <a:buFont typeface="+mj-lt"/>
              <a:buAutoNum type="romanLcPeriod"/>
            </a:pPr>
            <a:r>
              <a:rPr lang="en-US" sz="1600" b="1" dirty="0">
                <a:solidFill>
                  <a:srgbClr val="000000"/>
                </a:solidFill>
                <a:latin typeface="Arial" panose="020B0604020202020204" pitchFamily="34" charset="0"/>
                <a:cs typeface="Arial" panose="020B0604020202020204" pitchFamily="34" charset="0"/>
              </a:rPr>
              <a:t>If food is above the temperature guideline </a:t>
            </a:r>
            <a:r>
              <a:rPr lang="en-US" sz="1600" b="1" dirty="0">
                <a:solidFill>
                  <a:srgbClr val="000000"/>
                </a:solidFill>
                <a:latin typeface="Arial" panose="020B0604020202020204" pitchFamily="34" charset="0"/>
                <a:cs typeface="Arial" panose="020B0604020202020204" pitchFamily="34" charset="0"/>
                <a:sym typeface="Wingdings" panose="05000000000000000000" pitchFamily="2" charset="2"/>
              </a:rPr>
              <a:t> dispose product, temp another product to ensure food safety</a:t>
            </a:r>
          </a:p>
          <a:p>
            <a:pPr lvl="1"/>
            <a:endParaRPr lang="en-US" dirty="0">
              <a:solidFill>
                <a:srgbClr val="000000"/>
              </a:solidFill>
              <a:latin typeface="Arial" panose="020B0604020202020204" pitchFamily="34" charset="0"/>
              <a:cs typeface="Arial" panose="020B0604020202020204" pitchFamily="34" charset="0"/>
            </a:endParaRPr>
          </a:p>
          <a:p>
            <a:pPr marL="514350" indent="-514350">
              <a:buFont typeface="+mj-lt"/>
              <a:buAutoNum type="alphaLcParenR"/>
            </a:pPr>
            <a:r>
              <a:rPr lang="en-US" dirty="0">
                <a:solidFill>
                  <a:srgbClr val="000000"/>
                </a:solidFill>
                <a:latin typeface="Arial" panose="020B0604020202020204" pitchFamily="34" charset="0"/>
                <a:cs typeface="Arial" panose="020B0604020202020204" pitchFamily="34" charset="0"/>
              </a:rPr>
              <a:t>For Just In Time distribution, partners will repeat steps b &amp;c, every 30 minutes after set up until distribution has ended</a:t>
            </a:r>
          </a:p>
          <a:p>
            <a:pPr marL="514350" indent="-514350">
              <a:buFont typeface="+mj-lt"/>
              <a:buAutoNum type="alphaLcParenR"/>
            </a:pPr>
            <a:endParaRPr lang="en-US" dirty="0">
              <a:solidFill>
                <a:srgbClr val="000000"/>
              </a:solidFill>
              <a:latin typeface="Arial" panose="020B0604020202020204" pitchFamily="34" charset="0"/>
              <a:cs typeface="Arial" panose="020B0604020202020204" pitchFamily="34" charset="0"/>
            </a:endParaRPr>
          </a:p>
          <a:p>
            <a:pPr marL="514350" indent="-514350">
              <a:buFont typeface="+mj-lt"/>
              <a:buAutoNum type="alphaLcParenR"/>
            </a:pPr>
            <a:r>
              <a:rPr lang="en-US" dirty="0">
                <a:solidFill>
                  <a:srgbClr val="000000"/>
                </a:solidFill>
                <a:latin typeface="Arial" panose="020B0604020202020204" pitchFamily="34" charset="0"/>
                <a:cs typeface="Arial" panose="020B0604020202020204" pitchFamily="34" charset="0"/>
              </a:rPr>
              <a:t>Product not immediately being distributed or on back stock must be kept on proper temp using temperature retention devices (freezer blankets, ice chests, etc.)</a:t>
            </a:r>
          </a:p>
        </p:txBody>
      </p:sp>
    </p:spTree>
    <p:extLst>
      <p:ext uri="{BB962C8B-B14F-4D97-AF65-F5344CB8AC3E}">
        <p14:creationId xmlns:p14="http://schemas.microsoft.com/office/powerpoint/2010/main" val="9099194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253D8-051C-46D8-6A7B-DFDE6D4B1F5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C498686-6E98-E053-42F6-101AC2CD1B36}"/>
              </a:ext>
            </a:extLst>
          </p:cNvPr>
          <p:cNvSpPr/>
          <p:nvPr/>
        </p:nvSpPr>
        <p:spPr>
          <a:xfrm>
            <a:off x="0" y="0"/>
            <a:ext cx="12192000" cy="1358283"/>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B86011A-DA95-2CBB-A75E-74695F31DCFF}"/>
              </a:ext>
            </a:extLst>
          </p:cNvPr>
          <p:cNvSpPr txBox="1"/>
          <p:nvPr/>
        </p:nvSpPr>
        <p:spPr>
          <a:xfrm>
            <a:off x="182880" y="182880"/>
            <a:ext cx="11196320" cy="1077218"/>
          </a:xfrm>
          <a:prstGeom prst="rect">
            <a:avLst/>
          </a:prstGeom>
          <a:noFill/>
        </p:spPr>
        <p:txBody>
          <a:bodyPr wrap="square" rtlCol="0">
            <a:spAutoFit/>
          </a:bodyPr>
          <a:lstStyle/>
          <a:p>
            <a:r>
              <a:rPr lang="en-US" sz="3600" b="1" dirty="0">
                <a:solidFill>
                  <a:schemeClr val="bg1"/>
                </a:solidFill>
                <a:latin typeface="Arial" panose="020B0604020202020204" pitchFamily="34" charset="0"/>
                <a:ea typeface="Calibri" panose="020F0502020204030204" pitchFamily="34" charset="0"/>
                <a:cs typeface="Arial" panose="020B0604020202020204" pitchFamily="34" charset="0"/>
              </a:rPr>
              <a:t>Implementation</a:t>
            </a:r>
          </a:p>
          <a:p>
            <a:r>
              <a:rPr lang="en-US" sz="2800" i="1" dirty="0">
                <a:solidFill>
                  <a:schemeClr val="accent1"/>
                </a:solidFill>
                <a:latin typeface="Arial" panose="020B0604020202020204" pitchFamily="34" charset="0"/>
                <a:ea typeface="Calibri" panose="020F0502020204030204" pitchFamily="34" charset="0"/>
                <a:cs typeface="Arial" panose="020B0604020202020204" pitchFamily="34" charset="0"/>
              </a:rPr>
              <a:t>Temperature Monitoring</a:t>
            </a:r>
          </a:p>
        </p:txBody>
      </p:sp>
      <p:sp>
        <p:nvSpPr>
          <p:cNvPr id="7" name="TextBox 6">
            <a:extLst>
              <a:ext uri="{FF2B5EF4-FFF2-40B4-BE49-F238E27FC236}">
                <a16:creationId xmlns:a16="http://schemas.microsoft.com/office/drawing/2014/main" id="{E1202AF5-F34C-BD81-8F93-56A9680BF572}"/>
              </a:ext>
            </a:extLst>
          </p:cNvPr>
          <p:cNvSpPr txBox="1"/>
          <p:nvPr/>
        </p:nvSpPr>
        <p:spPr>
          <a:xfrm>
            <a:off x="739228" y="1541163"/>
            <a:ext cx="9885680" cy="5139869"/>
          </a:xfrm>
          <a:prstGeom prst="rect">
            <a:avLst/>
          </a:prstGeom>
          <a:noFill/>
        </p:spPr>
        <p:txBody>
          <a:bodyPr wrap="square" rtlCol="0">
            <a:spAutoFit/>
          </a:bodyPr>
          <a:lstStyle/>
          <a:p>
            <a:pPr marL="514350" indent="-514350">
              <a:buFont typeface="+mj-lt"/>
              <a:buAutoNum type="alphaLcPeriod"/>
            </a:pPr>
            <a:r>
              <a:rPr lang="en-US" sz="2400" dirty="0">
                <a:solidFill>
                  <a:srgbClr val="000000"/>
                </a:solidFill>
                <a:latin typeface="Arial" panose="020B0604020202020204" pitchFamily="34" charset="0"/>
                <a:cs typeface="Arial" panose="020B0604020202020204" pitchFamily="34" charset="0"/>
              </a:rPr>
              <a:t>After this training, sites will be expected to begin temperature monitoring in their next just-in-time delivery distribution</a:t>
            </a:r>
          </a:p>
          <a:p>
            <a:pPr marL="514350" indent="-514350">
              <a:buFont typeface="+mj-lt"/>
              <a:buAutoNum type="alphaLcPeriod"/>
            </a:pPr>
            <a:endParaRPr lang="en-US" sz="2400" dirty="0">
              <a:solidFill>
                <a:srgbClr val="000000"/>
              </a:solidFill>
              <a:latin typeface="Arial" panose="020B0604020202020204" pitchFamily="34" charset="0"/>
              <a:cs typeface="Arial" panose="020B0604020202020204" pitchFamily="34" charset="0"/>
            </a:endParaRPr>
          </a:p>
          <a:p>
            <a:pPr marL="514350" indent="-514350">
              <a:buFont typeface="+mj-lt"/>
              <a:buAutoNum type="alphaLcPeriod"/>
            </a:pPr>
            <a:r>
              <a:rPr lang="en-US" sz="2400" dirty="0">
                <a:solidFill>
                  <a:srgbClr val="000000"/>
                </a:solidFill>
                <a:latin typeface="Arial" panose="020B0604020202020204" pitchFamily="34" charset="0"/>
                <a:cs typeface="Arial" panose="020B0604020202020204" pitchFamily="34" charset="0"/>
              </a:rPr>
              <a:t>Every site will receive a digital probe and IR thermometer for temp checking</a:t>
            </a:r>
          </a:p>
          <a:p>
            <a:pPr marL="514350" indent="-514350">
              <a:buFont typeface="+mj-lt"/>
              <a:buAutoNum type="alphaLcPeriod"/>
            </a:pPr>
            <a:endParaRPr lang="en-US" sz="2400" dirty="0">
              <a:solidFill>
                <a:srgbClr val="000000"/>
              </a:solidFill>
              <a:latin typeface="Arial" panose="020B0604020202020204" pitchFamily="34" charset="0"/>
              <a:cs typeface="Arial" panose="020B0604020202020204" pitchFamily="34" charset="0"/>
            </a:endParaRPr>
          </a:p>
          <a:p>
            <a:pPr marL="514350" indent="-514350">
              <a:buFont typeface="+mj-lt"/>
              <a:buAutoNum type="alphaLcPeriod"/>
            </a:pPr>
            <a:r>
              <a:rPr lang="en-US" sz="2400" dirty="0">
                <a:solidFill>
                  <a:srgbClr val="000000"/>
                </a:solidFill>
                <a:latin typeface="Arial" panose="020B0604020202020204" pitchFamily="34" charset="0"/>
                <a:cs typeface="Arial" panose="020B0604020202020204" pitchFamily="34" charset="0"/>
              </a:rPr>
              <a:t>Sites are expected to have a thermometer on hand during a compliance visit to ensure temperature checking is taking place</a:t>
            </a:r>
          </a:p>
          <a:p>
            <a:pPr marL="971550" lvl="1" indent="-514350">
              <a:buFont typeface="+mj-lt"/>
              <a:buAutoNum type="romanLcPeriod"/>
            </a:pPr>
            <a:r>
              <a:rPr lang="en-US" sz="2000" dirty="0">
                <a:solidFill>
                  <a:srgbClr val="000000"/>
                </a:solidFill>
                <a:latin typeface="Arial" panose="020B0604020202020204" pitchFamily="34" charset="0"/>
                <a:cs typeface="Arial" panose="020B0604020202020204" pitchFamily="34" charset="0"/>
              </a:rPr>
              <a:t>Sites will not be expected to have temperature logs</a:t>
            </a:r>
          </a:p>
          <a:p>
            <a:pPr marL="971550" lvl="1" indent="-514350">
              <a:buFont typeface="+mj-lt"/>
              <a:buAutoNum type="romanLcPeriod"/>
            </a:pPr>
            <a:r>
              <a:rPr lang="en-US" sz="2000" dirty="0">
                <a:solidFill>
                  <a:srgbClr val="000000"/>
                </a:solidFill>
                <a:latin typeface="Arial" panose="020B0604020202020204" pitchFamily="34" charset="0"/>
                <a:cs typeface="Arial" panose="020B0604020202020204" pitchFamily="34" charset="0"/>
              </a:rPr>
              <a:t>Temp checking will be done during compliance visits</a:t>
            </a:r>
          </a:p>
          <a:p>
            <a:pPr marL="971550" lvl="1" indent="-514350">
              <a:buFont typeface="+mj-lt"/>
              <a:buAutoNum type="romanLcPeriod"/>
            </a:pPr>
            <a:r>
              <a:rPr lang="en-US" sz="2000" dirty="0">
                <a:solidFill>
                  <a:srgbClr val="000000"/>
                </a:solidFill>
                <a:latin typeface="Arial" panose="020B0604020202020204" pitchFamily="34" charset="0"/>
                <a:cs typeface="Arial" panose="020B0604020202020204" pitchFamily="34" charset="0"/>
              </a:rPr>
              <a:t>Failure to have a thermometer during compliance visit </a:t>
            </a:r>
            <a:r>
              <a:rPr lang="en-US" sz="2000" dirty="0">
                <a:solidFill>
                  <a:srgbClr val="000000"/>
                </a:solidFill>
                <a:latin typeface="Arial" panose="020B0604020202020204" pitchFamily="34" charset="0"/>
                <a:cs typeface="Arial" panose="020B0604020202020204" pitchFamily="34" charset="0"/>
                <a:sym typeface="Wingdings" panose="05000000000000000000" pitchFamily="2" charset="2"/>
              </a:rPr>
              <a:t></a:t>
            </a:r>
            <a:r>
              <a:rPr lang="en-US" sz="2000" dirty="0">
                <a:solidFill>
                  <a:srgbClr val="000000"/>
                </a:solidFill>
                <a:latin typeface="Arial" panose="020B0604020202020204" pitchFamily="34" charset="0"/>
                <a:cs typeface="Arial" panose="020B0604020202020204" pitchFamily="34" charset="0"/>
              </a:rPr>
              <a:t> automatic non-compliance</a:t>
            </a:r>
          </a:p>
          <a:p>
            <a:endParaRPr lang="en-US" sz="2400" dirty="0">
              <a:solidFill>
                <a:srgbClr val="0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sz="2400" b="1" dirty="0">
                <a:solidFill>
                  <a:srgbClr val="000000"/>
                </a:solidFill>
                <a:latin typeface="Arial" panose="020B0604020202020204" pitchFamily="34" charset="0"/>
                <a:cs typeface="Arial" panose="020B0604020202020204" pitchFamily="34" charset="0"/>
              </a:rPr>
              <a:t>Before leaving make sure you received your thermometers </a:t>
            </a:r>
          </a:p>
        </p:txBody>
      </p:sp>
      <p:pic>
        <p:nvPicPr>
          <p:cNvPr id="4" name="Picture 3" descr="A logo for a charity&#10;&#10;AI-generated content may be incorrect.">
            <a:extLst>
              <a:ext uri="{FF2B5EF4-FFF2-40B4-BE49-F238E27FC236}">
                <a16:creationId xmlns:a16="http://schemas.microsoft.com/office/drawing/2014/main" id="{E6956D3C-69A4-B5DB-70F7-E359317F06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8480" y="6074340"/>
            <a:ext cx="1332760" cy="636155"/>
          </a:xfrm>
          <a:prstGeom prst="rect">
            <a:avLst/>
          </a:prstGeom>
        </p:spPr>
      </p:pic>
    </p:spTree>
    <p:extLst>
      <p:ext uri="{BB962C8B-B14F-4D97-AF65-F5344CB8AC3E}">
        <p14:creationId xmlns:p14="http://schemas.microsoft.com/office/powerpoint/2010/main" val="91501959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6384F-150F-EDDB-1695-9011700DD3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8399EA4-75BE-F53E-0192-DF07DD1016DE}"/>
              </a:ext>
            </a:extLst>
          </p:cNvPr>
          <p:cNvSpPr/>
          <p:nvPr/>
        </p:nvSpPr>
        <p:spPr>
          <a:xfrm>
            <a:off x="0" y="0"/>
            <a:ext cx="12192000" cy="139065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65E86C7-7943-A33A-588D-C154D0625508}"/>
              </a:ext>
            </a:extLst>
          </p:cNvPr>
          <p:cNvSpPr txBox="1"/>
          <p:nvPr/>
        </p:nvSpPr>
        <p:spPr>
          <a:xfrm>
            <a:off x="182880" y="95160"/>
            <a:ext cx="11196320" cy="1200329"/>
          </a:xfrm>
          <a:prstGeom prst="rect">
            <a:avLst/>
          </a:prstGeom>
          <a:noFill/>
        </p:spPr>
        <p:txBody>
          <a:bodyPr wrap="square" rtlCol="0">
            <a:spAutoFit/>
          </a:bodyPr>
          <a:lstStyle/>
          <a:p>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Questions?</a:t>
            </a:r>
          </a:p>
          <a:p>
            <a:r>
              <a:rPr lang="en-US" sz="3200" b="1" i="1" dirty="0">
                <a:solidFill>
                  <a:schemeClr val="accent2"/>
                </a:solidFill>
                <a:latin typeface="Arial" panose="020B0604020202020204" pitchFamily="34" charset="0"/>
                <a:ea typeface="Calibri" panose="020F0502020204030204" pitchFamily="34" charset="0"/>
                <a:cs typeface="Arial" panose="020B0604020202020204" pitchFamily="34" charset="0"/>
              </a:rPr>
              <a:t>Temperature Monitoring</a:t>
            </a:r>
          </a:p>
        </p:txBody>
      </p:sp>
      <p:sp>
        <p:nvSpPr>
          <p:cNvPr id="7" name="TextBox 6">
            <a:extLst>
              <a:ext uri="{FF2B5EF4-FFF2-40B4-BE49-F238E27FC236}">
                <a16:creationId xmlns:a16="http://schemas.microsoft.com/office/drawing/2014/main" id="{1EBBF036-6BB5-C090-23F2-D749CCB37603}"/>
              </a:ext>
            </a:extLst>
          </p:cNvPr>
          <p:cNvSpPr txBox="1"/>
          <p:nvPr/>
        </p:nvSpPr>
        <p:spPr>
          <a:xfrm>
            <a:off x="1162906" y="2464361"/>
            <a:ext cx="9643342" cy="1200329"/>
          </a:xfrm>
          <a:prstGeom prst="rect">
            <a:avLst/>
          </a:prstGeom>
          <a:noFill/>
        </p:spPr>
        <p:txBody>
          <a:bodyPr wrap="square" rtlCol="0">
            <a:spAutoFit/>
          </a:bodyPr>
          <a:lstStyle/>
          <a:p>
            <a:pPr algn="ctr"/>
            <a:r>
              <a:rPr lang="en-US" sz="3600" dirty="0">
                <a:latin typeface="Arial" panose="020B0604020202020204" pitchFamily="34" charset="0"/>
                <a:cs typeface="Arial" panose="020B0604020202020204" pitchFamily="34" charset="0"/>
              </a:rPr>
              <a:t>Thank you for taking the time to be here!</a:t>
            </a:r>
          </a:p>
          <a:p>
            <a:pPr algn="ctr"/>
            <a:r>
              <a:rPr lang="en-US" sz="3600" dirty="0">
                <a:latin typeface="Arial" panose="020B0604020202020204" pitchFamily="34" charset="0"/>
                <a:cs typeface="Arial" panose="020B0604020202020204" pitchFamily="34" charset="0"/>
              </a:rPr>
              <a:t>Please share any questions or comments </a:t>
            </a:r>
            <a:r>
              <a:rPr lang="en-US" sz="3600" dirty="0">
                <a:latin typeface="Arial" panose="020B0604020202020204" pitchFamily="34" charset="0"/>
                <a:cs typeface="Arial" panose="020B0604020202020204" pitchFamily="34" charset="0"/>
                <a:sym typeface="Wingdings" panose="05000000000000000000" pitchFamily="2" charset="2"/>
              </a:rPr>
              <a:t></a:t>
            </a:r>
            <a:endParaRPr lang="en-US" sz="3200" dirty="0">
              <a:latin typeface="Arial" panose="020B0604020202020204" pitchFamily="34" charset="0"/>
              <a:cs typeface="Arial" panose="020B0604020202020204" pitchFamily="34" charset="0"/>
            </a:endParaRPr>
          </a:p>
        </p:txBody>
      </p:sp>
      <p:pic>
        <p:nvPicPr>
          <p:cNvPr id="4" name="Picture 3" descr="A logo for a charity&#10;&#10;AI-generated content may be incorrect.">
            <a:extLst>
              <a:ext uri="{FF2B5EF4-FFF2-40B4-BE49-F238E27FC236}">
                <a16:creationId xmlns:a16="http://schemas.microsoft.com/office/drawing/2014/main" id="{85DFF7B7-810D-9BBC-C491-BF0E66028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15551" y="5796096"/>
            <a:ext cx="1915689" cy="914400"/>
          </a:xfrm>
          <a:prstGeom prst="rect">
            <a:avLst/>
          </a:prstGeom>
        </p:spPr>
      </p:pic>
    </p:spTree>
    <p:extLst>
      <p:ext uri="{BB962C8B-B14F-4D97-AF65-F5344CB8AC3E}">
        <p14:creationId xmlns:p14="http://schemas.microsoft.com/office/powerpoint/2010/main" val="227896907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SHFB Palette">
      <a:dk1>
        <a:sysClr val="windowText" lastClr="000000"/>
      </a:dk1>
      <a:lt1>
        <a:sysClr val="window" lastClr="FFFFFF"/>
      </a:lt1>
      <a:dk2>
        <a:srgbClr val="0E2841"/>
      </a:dk2>
      <a:lt2>
        <a:srgbClr val="E8E8E8"/>
      </a:lt2>
      <a:accent1>
        <a:srgbClr val="F6891F"/>
      </a:accent1>
      <a:accent2>
        <a:srgbClr val="0F3D60"/>
      </a:accent2>
      <a:accent3>
        <a:srgbClr val="4884C4"/>
      </a:accent3>
      <a:accent4>
        <a:srgbClr val="25531C"/>
      </a:accent4>
      <a:accent5>
        <a:srgbClr val="82C341"/>
      </a:accent5>
      <a:accent6>
        <a:srgbClr val="FFD600"/>
      </a:accent6>
      <a:hlink>
        <a:srgbClr val="7F7F7F"/>
      </a:hlink>
      <a:folHlink>
        <a:srgbClr val="7F7F7F"/>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FADBD8A6E34D74EA5D73B37C2AF8146" ma:contentTypeVersion="11" ma:contentTypeDescription="Create a new document." ma:contentTypeScope="" ma:versionID="e71ebcd785aa4168012360a2a1b60240">
  <xsd:schema xmlns:xsd="http://www.w3.org/2001/XMLSchema" xmlns:xs="http://www.w3.org/2001/XMLSchema" xmlns:p="http://schemas.microsoft.com/office/2006/metadata/properties" xmlns:ns3="935c7f60-40a3-4338-a777-f09f02f0a9d3" targetNamespace="http://schemas.microsoft.com/office/2006/metadata/properties" ma:root="true" ma:fieldsID="72f7504b4cd1b2dc372f2c3fd94b682e" ns3:_="">
    <xsd:import namespace="935c7f60-40a3-4338-a777-f09f02f0a9d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element ref="ns3:MediaServiceSystemTags"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c7f60-40a3-4338-a777-f09f02f0a9d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935c7f60-40a3-4338-a777-f09f02f0a9d3" xsi:nil="true"/>
  </documentManagement>
</p:properties>
</file>

<file path=customXml/itemProps1.xml><?xml version="1.0" encoding="utf-8"?>
<ds:datastoreItem xmlns:ds="http://schemas.openxmlformats.org/officeDocument/2006/customXml" ds:itemID="{EF31E679-429B-46D1-9A5F-845F900C02B7}">
  <ds:schemaRefs>
    <ds:schemaRef ds:uri="http://schemas.microsoft.com/sharepoint/v3/contenttype/forms"/>
  </ds:schemaRefs>
</ds:datastoreItem>
</file>

<file path=customXml/itemProps2.xml><?xml version="1.0" encoding="utf-8"?>
<ds:datastoreItem xmlns:ds="http://schemas.openxmlformats.org/officeDocument/2006/customXml" ds:itemID="{720BF119-49AD-4074-BF2D-066F53054F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5c7f60-40a3-4338-a777-f09f02f0a9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53B8CD-8AD7-4386-BFFD-E6B53C0EFE73}">
  <ds:schemaRefs>
    <ds:schemaRef ds:uri="http://schemas.microsoft.com/office/2006/metadata/properties"/>
    <ds:schemaRef ds:uri="http://purl.org/dc/terms/"/>
    <ds:schemaRef ds:uri="http://schemas.microsoft.com/office/2006/documentManagement/types"/>
    <ds:schemaRef ds:uri="935c7f60-40a3-4338-a777-f09f02f0a9d3"/>
    <ds:schemaRef ds:uri="http://schemas.microsoft.com/office/infopath/2007/PartnerControls"/>
    <ds:schemaRef ds:uri="http://purl.org/dc/elements/1.1/"/>
    <ds:schemaRef ds:uri="http://www.w3.org/XML/1998/namespace"/>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4597</TotalTime>
  <Words>1393</Words>
  <Application>Microsoft Office PowerPoint</Application>
  <PresentationFormat>Widescreen</PresentationFormat>
  <Paragraphs>191</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 Bazant</dc:creator>
  <cp:lastModifiedBy>Joey Fonseca-Islas</cp:lastModifiedBy>
  <cp:revision>74</cp:revision>
  <cp:lastPrinted>2026-03-24T15:21:50Z</cp:lastPrinted>
  <dcterms:created xsi:type="dcterms:W3CDTF">2025-02-14T17:45:50Z</dcterms:created>
  <dcterms:modified xsi:type="dcterms:W3CDTF">2026-08-14T15:49:58Z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0x010100CFADBD8A6E34D74EA5D73B37C2AF8146</vt:lpwstr>
  </property>
</Properties>
</file>